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1" r:id="rId3"/>
    <p:sldId id="278" r:id="rId4"/>
    <p:sldId id="279" r:id="rId5"/>
    <p:sldId id="276" r:id="rId6"/>
    <p:sldId id="263" r:id="rId7"/>
    <p:sldId id="274" r:id="rId8"/>
    <p:sldId id="280" r:id="rId9"/>
    <p:sldId id="264" r:id="rId10"/>
    <p:sldId id="273" r:id="rId11"/>
    <p:sldId id="281" r:id="rId12"/>
    <p:sldId id="283" r:id="rId13"/>
    <p:sldId id="282" r:id="rId14"/>
    <p:sldId id="284" r:id="rId15"/>
    <p:sldId id="286" r:id="rId16"/>
    <p:sldId id="287" r:id="rId17"/>
    <p:sldId id="290" r:id="rId18"/>
    <p:sldId id="289" r:id="rId19"/>
    <p:sldId id="266" r:id="rId20"/>
    <p:sldId id="27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Kemberling" initials="AK" lastIdx="1" clrIdx="0">
    <p:extLst>
      <p:ext uri="{19B8F6BF-5375-455C-9EA6-DF929625EA0E}">
        <p15:presenceInfo xmlns:p15="http://schemas.microsoft.com/office/powerpoint/2012/main" userId="S::akemberling@gmri.org::5d2182a6-514a-47bc-aebf-2c4e328433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08A"/>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94719"/>
  </p:normalViewPr>
  <p:slideViewPr>
    <p:cSldViewPr snapToGrid="0" snapToObjects="1">
      <p:cViewPr varScale="1">
        <p:scale>
          <a:sx n="147" d="100"/>
          <a:sy n="147" d="100"/>
        </p:scale>
        <p:origin x="253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04T09:50:45.687"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CF797-72C0-5845-BDC2-DBB92780D266}" type="datetimeFigureOut">
              <a:rPr lang="en-US" smtClean="0"/>
              <a:t>12/31/20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a:t>
            </a:fld>
            <a:endParaRPr lang="en-US"/>
          </a:p>
        </p:txBody>
      </p:sp>
    </p:spTree>
    <p:extLst>
      <p:ext uri="{BB962C8B-B14F-4D97-AF65-F5344CB8AC3E}">
        <p14:creationId xmlns:p14="http://schemas.microsoft.com/office/powerpoint/2010/main" val="111878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3639734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4156823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623941"/>
            <a:ext cx="77724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685800" y="4010558"/>
            <a:ext cx="77724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12/31/20</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2459" y="191820"/>
            <a:ext cx="7306917"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12/31/20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202459" y="191820"/>
            <a:ext cx="7306917"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12/31/20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02459" y="191820"/>
            <a:ext cx="8760939"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12/31/20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02459" y="173416"/>
            <a:ext cx="7306917"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02459" y="957038"/>
            <a:ext cx="8760939"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02459" y="6356350"/>
            <a:ext cx="2388341"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12/31/20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553200" y="6356350"/>
            <a:ext cx="2410198"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685800" y="1994264"/>
            <a:ext cx="7772400" cy="1322986"/>
          </a:xfrm>
        </p:spPr>
        <p:txBody>
          <a:bodyPr anchor="b">
            <a:normAutofit fontScale="90000"/>
          </a:bodyPr>
          <a:lstStyle/>
          <a:p>
            <a:r>
              <a:rPr lang="en-US" dirty="0">
                <a:solidFill>
                  <a:schemeClr val="bg1"/>
                </a:solidFill>
              </a:rPr>
              <a:t>Community Patterns of the Continuous Plankton Recorder Survey</a:t>
            </a:r>
          </a:p>
        </p:txBody>
      </p:sp>
      <p:sp>
        <p:nvSpPr>
          <p:cNvPr id="16" name="Subtitle 15"/>
          <p:cNvSpPr>
            <a:spLocks noGrp="1"/>
          </p:cNvSpPr>
          <p:nvPr>
            <p:ph type="subTitle" idx="1"/>
          </p:nvPr>
        </p:nvSpPr>
        <p:spPr>
          <a:xfrm>
            <a:off x="685800" y="4233410"/>
            <a:ext cx="7772400" cy="675704"/>
          </a:xfrm>
        </p:spPr>
        <p:txBody>
          <a:bodyPr>
            <a:normAutofit fontScale="85000" lnSpcReduction="20000"/>
          </a:bodyPr>
          <a:lstStyle/>
          <a:p>
            <a:r>
              <a:rPr lang="en-US" dirty="0"/>
              <a:t>Adam Kemberling</a:t>
            </a:r>
          </a:p>
          <a:p>
            <a:r>
              <a:rPr lang="en-US" dirty="0"/>
              <a:t>January 7, 2021</a:t>
            </a:r>
          </a:p>
        </p:txBody>
      </p:sp>
      <p:sp>
        <p:nvSpPr>
          <p:cNvPr id="4" name="Subtitle 15"/>
          <p:cNvSpPr txBox="1">
            <a:spLocks/>
          </p:cNvSpPr>
          <p:nvPr/>
        </p:nvSpPr>
        <p:spPr>
          <a:xfrm>
            <a:off x="685800" y="3317249"/>
            <a:ext cx="7772400" cy="675704"/>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2400" b="0" i="0" kern="120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4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0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History of the Gulf of Maine CPR &amp; Major drivers in zooplankton community composition.</a:t>
            </a:r>
          </a:p>
        </p:txBody>
      </p:sp>
    </p:spTree>
    <p:extLst>
      <p:ext uri="{BB962C8B-B14F-4D97-AF65-F5344CB8AC3E}">
        <p14:creationId xmlns:p14="http://schemas.microsoft.com/office/powerpoint/2010/main" val="315830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Pershing et al. 2005, Interdecadal variability in the Gulf of Maine Zooplankton Community…</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1" y="1889111"/>
            <a:ext cx="3884024" cy="4185761"/>
          </a:xfrm>
          <a:prstGeom prst="rect">
            <a:avLst/>
          </a:prstGeom>
          <a:noFill/>
        </p:spPr>
        <p:txBody>
          <a:bodyPr wrap="square" rtlCol="0">
            <a:spAutoFit/>
          </a:bodyPr>
          <a:lstStyle/>
          <a:p>
            <a:r>
              <a:rPr lang="en-US" sz="1400" b="1" dirty="0">
                <a:solidFill>
                  <a:schemeClr val="tx1">
                    <a:lumMod val="75000"/>
                    <a:lumOff val="25000"/>
                  </a:schemeClr>
                </a:solidFill>
                <a:latin typeface="Arial" panose="020B0604020202020204" pitchFamily="34" charset="0"/>
                <a:cs typeface="Arial" panose="020B0604020202020204" pitchFamily="34" charset="0"/>
              </a:rPr>
              <a:t>Goal:</a:t>
            </a:r>
            <a:br>
              <a:rPr lang="en-US" sz="1400" dirty="0">
                <a:solidFill>
                  <a:schemeClr val="tx1">
                    <a:lumMod val="75000"/>
                    <a:lumOff val="25000"/>
                  </a:schemeClr>
                </a:solidFill>
                <a:latin typeface="Arial" panose="020B0604020202020204" pitchFamily="34" charset="0"/>
                <a:cs typeface="Arial" panose="020B0604020202020204" pitchFamily="34" charset="0"/>
              </a:rPr>
            </a:br>
            <a:r>
              <a:rPr lang="en-US" sz="1400" dirty="0">
                <a:solidFill>
                  <a:schemeClr val="tx1">
                    <a:lumMod val="75000"/>
                    <a:lumOff val="25000"/>
                  </a:schemeClr>
                </a:solidFill>
                <a:latin typeface="Arial" panose="020B0604020202020204" pitchFamily="34" charset="0"/>
                <a:cs typeface="Arial" panose="020B0604020202020204" pitchFamily="34" charset="0"/>
              </a:rPr>
              <a:t>Document changes in zooplankton community over the last 4 decades (1961-2003)</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Relate community changes to recruitment in Gulf of Maine fish stocks.</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a:solidFill>
                  <a:schemeClr val="tx1">
                    <a:lumMod val="75000"/>
                    <a:lumOff val="25000"/>
                  </a:schemeClr>
                </a:solidFill>
                <a:latin typeface="Arial" panose="020B0604020202020204" pitchFamily="34" charset="0"/>
                <a:cs typeface="Arial" panose="020B0604020202020204" pitchFamily="34" charset="0"/>
              </a:rPr>
              <a:t>Approach:</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For 6 important taxa, create time-series of relative abundances using periodic splines fit to log-transformed abundance</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Examine relationships between these focal taxa using Principal Component Analysis (PCA)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Compare zooplankton community principal components so recruitment timeseries of 12 fish stocks in Gulf of Maine.</a:t>
            </a:r>
          </a:p>
        </p:txBody>
      </p:sp>
      <p:pic>
        <p:nvPicPr>
          <p:cNvPr id="4" name="Picture 3">
            <a:extLst>
              <a:ext uri="{FF2B5EF4-FFF2-40B4-BE49-F238E27FC236}">
                <a16:creationId xmlns:a16="http://schemas.microsoft.com/office/drawing/2014/main" id="{D459019A-D987-1542-B46A-B795C032F877}"/>
              </a:ext>
            </a:extLst>
          </p:cNvPr>
          <p:cNvPicPr>
            <a:picLocks noChangeAspect="1"/>
          </p:cNvPicPr>
          <p:nvPr/>
        </p:nvPicPr>
        <p:blipFill>
          <a:blip r:embed="rId2"/>
          <a:stretch>
            <a:fillRect/>
          </a:stretch>
        </p:blipFill>
        <p:spPr>
          <a:xfrm>
            <a:off x="5097548" y="1201781"/>
            <a:ext cx="3365519" cy="5560423"/>
          </a:xfrm>
          <a:prstGeom prst="rect">
            <a:avLst/>
          </a:prstGeom>
        </p:spPr>
      </p:pic>
    </p:spTree>
    <p:extLst>
      <p:ext uri="{BB962C8B-B14F-4D97-AF65-F5344CB8AC3E}">
        <p14:creationId xmlns:p14="http://schemas.microsoft.com/office/powerpoint/2010/main" val="3113907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Pershing et al. 2005, Zooplankton Community PCA Results</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pic>
        <p:nvPicPr>
          <p:cNvPr id="3074" name="Picture 2">
            <a:extLst>
              <a:ext uri="{FF2B5EF4-FFF2-40B4-BE49-F238E27FC236}">
                <a16:creationId xmlns:a16="http://schemas.microsoft.com/office/drawing/2014/main" id="{0B256C1C-BECE-6A4D-A17A-3CE0D6B47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276" y="1701435"/>
            <a:ext cx="4740406" cy="42761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042571-CBEB-E14B-8060-19A0C892F060}"/>
              </a:ext>
            </a:extLst>
          </p:cNvPr>
          <p:cNvSpPr txBox="1"/>
          <p:nvPr/>
        </p:nvSpPr>
        <p:spPr>
          <a:xfrm>
            <a:off x="421340" y="1572223"/>
            <a:ext cx="3108959" cy="5047536"/>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“Our analysis indicates that there are two dominant patterns in the year-to-year changes in the Gulf of Maine zooplankton community, represented by the leading principal component modes…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…The leading mode from the PCA indicates that the Gulf of Maine witnessed a major ecological change between 1989 and 1990. This mode represents a fundamentally new pattern, one that has the potential to impact higher trophic levels, and it likely reflects other physical and biological changes in the region. The broad result of this change was an apparent increase in community diversity resulting from a shift away from C. finmarchicus towards smaller taxa.”</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~Pershing et al. 2005</a:t>
            </a:r>
          </a:p>
        </p:txBody>
      </p:sp>
    </p:spTree>
    <p:extLst>
      <p:ext uri="{BB962C8B-B14F-4D97-AF65-F5344CB8AC3E}">
        <p14:creationId xmlns:p14="http://schemas.microsoft.com/office/powerpoint/2010/main" val="166977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Gulf of Maine 2050 Analysis </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1" y="1228397"/>
            <a:ext cx="3884024" cy="4832092"/>
          </a:xfrm>
          <a:prstGeom prst="rect">
            <a:avLst/>
          </a:prstGeom>
          <a:noFill/>
        </p:spPr>
        <p:txBody>
          <a:bodyPr wrap="square" rtlCol="0">
            <a:spAutoFit/>
          </a:bodyPr>
          <a:lstStyle/>
          <a:p>
            <a:r>
              <a:rPr lang="en-US" sz="1400" b="1" dirty="0">
                <a:solidFill>
                  <a:schemeClr val="tx1">
                    <a:lumMod val="75000"/>
                    <a:lumOff val="25000"/>
                  </a:schemeClr>
                </a:solidFill>
                <a:latin typeface="Arial" panose="020B0604020202020204" pitchFamily="34" charset="0"/>
                <a:cs typeface="Arial" panose="020B0604020202020204" pitchFamily="34" charset="0"/>
              </a:rPr>
              <a:t>Hypothesis:</a:t>
            </a:r>
            <a:br>
              <a:rPr lang="en-US" sz="1400" dirty="0">
                <a:solidFill>
                  <a:schemeClr val="tx1">
                    <a:lumMod val="75000"/>
                    <a:lumOff val="25000"/>
                  </a:schemeClr>
                </a:solidFill>
                <a:latin typeface="Arial" panose="020B0604020202020204" pitchFamily="34" charset="0"/>
                <a:cs typeface="Arial" panose="020B0604020202020204" pitchFamily="34" charset="0"/>
              </a:rPr>
            </a:br>
            <a:r>
              <a:rPr lang="en-US" sz="1400" dirty="0">
                <a:solidFill>
                  <a:schemeClr val="tx1">
                    <a:lumMod val="75000"/>
                    <a:lumOff val="25000"/>
                  </a:schemeClr>
                </a:solidFill>
                <a:latin typeface="Arial" panose="020B0604020202020204" pitchFamily="34" charset="0"/>
                <a:cs typeface="Arial" panose="020B0604020202020204" pitchFamily="34" charset="0"/>
              </a:rPr>
              <a:t>The decline of Calanus and the increase in smaller copepods that we observed in the 1990s represents a consistent community-level response to external forcing.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Compare decadal changes in the zooplankton community from 1980-2017 and contrast these changes with changes in </a:t>
            </a:r>
            <a:r>
              <a:rPr lang="en-US" sz="1400" u="sng" dirty="0">
                <a:solidFill>
                  <a:schemeClr val="tx1">
                    <a:lumMod val="75000"/>
                    <a:lumOff val="25000"/>
                  </a:schemeClr>
                </a:solidFill>
                <a:latin typeface="Arial" panose="020B0604020202020204" pitchFamily="34" charset="0"/>
                <a:cs typeface="Arial" panose="020B0604020202020204" pitchFamily="34" charset="0"/>
              </a:rPr>
              <a:t>hydrography</a:t>
            </a:r>
            <a:r>
              <a:rPr lang="en-US" sz="1400" dirty="0">
                <a:solidFill>
                  <a:schemeClr val="tx1">
                    <a:lumMod val="75000"/>
                    <a:lumOff val="25000"/>
                  </a:schemeClr>
                </a:solidFill>
                <a:latin typeface="Arial" panose="020B0604020202020204" pitchFamily="34" charset="0"/>
                <a:cs typeface="Arial" panose="020B0604020202020204" pitchFamily="34" charset="0"/>
              </a:rPr>
              <a:t>.</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b="1" dirty="0">
                <a:solidFill>
                  <a:schemeClr val="tx1">
                    <a:lumMod val="75000"/>
                    <a:lumOff val="25000"/>
                  </a:schemeClr>
                </a:solidFill>
                <a:latin typeface="Arial" panose="020B0604020202020204" pitchFamily="34" charset="0"/>
                <a:cs typeface="Arial" panose="020B0604020202020204" pitchFamily="34" charset="0"/>
              </a:rPr>
              <a:t>Approach:</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Re-create time-series of relative abundances using GAMs fit to log-transformed abundance</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Examine relationships between these focal taxa using Principal Component Analysis (PCA) for 3 time periods (1961-2003, 2001-2017, &amp; 1961-2017)</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Compare zooplankton community principal components to changes in sea surface temperature and NERACOOS buoy data</a:t>
            </a:r>
          </a:p>
        </p:txBody>
      </p:sp>
      <p:pic>
        <p:nvPicPr>
          <p:cNvPr id="6146" name="Picture 2">
            <a:extLst>
              <a:ext uri="{FF2B5EF4-FFF2-40B4-BE49-F238E27FC236}">
                <a16:creationId xmlns:a16="http://schemas.microsoft.com/office/drawing/2014/main" id="{4094433C-FC79-6941-B3EC-325BC8406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559" y="1780903"/>
            <a:ext cx="4394925" cy="32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Zooplankton Community PCA’s (3)</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572223"/>
            <a:ext cx="3950363" cy="5909310"/>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Principal component loadings for the six taxa of interest over three time periods as generated by independent PCA’s for the period were used to identify groups of zooplankton that respond similarly to known/unknown external forcing. </a:t>
            </a:r>
            <a:br>
              <a:rPr lang="en-US" sz="1400" dirty="0">
                <a:solidFill>
                  <a:schemeClr val="tx1">
                    <a:lumMod val="75000"/>
                    <a:lumOff val="25000"/>
                  </a:schemeClr>
                </a:solidFill>
                <a:latin typeface="Arial" panose="020B0604020202020204" pitchFamily="34" charset="0"/>
                <a:cs typeface="Arial" panose="020B0604020202020204" pitchFamily="34" charset="0"/>
              </a:rPr>
            </a:br>
            <a:br>
              <a:rPr lang="en-US" sz="1400" dirty="0">
                <a:solidFill>
                  <a:schemeClr val="tx1">
                    <a:lumMod val="75000"/>
                    <a:lumOff val="25000"/>
                  </a:schemeClr>
                </a:solidFill>
                <a:latin typeface="Arial" panose="020B0604020202020204" pitchFamily="34" charset="0"/>
                <a:cs typeface="Arial" panose="020B0604020202020204" pitchFamily="34" charset="0"/>
              </a:rPr>
            </a:br>
            <a:r>
              <a:rPr lang="en-US" sz="1400" dirty="0">
                <a:solidFill>
                  <a:schemeClr val="tx1">
                    <a:lumMod val="75000"/>
                    <a:lumOff val="25000"/>
                  </a:schemeClr>
                </a:solidFill>
                <a:latin typeface="Arial" panose="020B0604020202020204" pitchFamily="34" charset="0"/>
                <a:cs typeface="Arial" panose="020B0604020202020204" pitchFamily="34" charset="0"/>
              </a:rPr>
              <a:t>Panel (A.) represents the period covered by previous work. Performed to validate anomalies, and to extend through recent years.</a:t>
            </a:r>
            <a:br>
              <a:rPr lang="en-US" sz="1400" dirty="0">
                <a:solidFill>
                  <a:schemeClr val="tx1">
                    <a:lumMod val="75000"/>
                    <a:lumOff val="25000"/>
                  </a:schemeClr>
                </a:solidFill>
                <a:latin typeface="Arial" panose="020B0604020202020204" pitchFamily="34" charset="0"/>
                <a:cs typeface="Arial" panose="020B0604020202020204" pitchFamily="34" charset="0"/>
              </a:rPr>
            </a:br>
            <a:br>
              <a:rPr lang="en-US" sz="1400" dirty="0">
                <a:solidFill>
                  <a:schemeClr val="tx1">
                    <a:lumMod val="75000"/>
                    <a:lumOff val="25000"/>
                  </a:schemeClr>
                </a:solidFill>
                <a:latin typeface="Arial" panose="020B0604020202020204" pitchFamily="34" charset="0"/>
                <a:cs typeface="Arial" panose="020B0604020202020204" pitchFamily="34" charset="0"/>
              </a:rPr>
            </a:br>
            <a:r>
              <a:rPr lang="en-US" sz="1400" dirty="0">
                <a:solidFill>
                  <a:schemeClr val="tx1">
                    <a:lumMod val="75000"/>
                    <a:lumOff val="25000"/>
                  </a:schemeClr>
                </a:solidFill>
                <a:latin typeface="Arial" panose="020B0604020202020204" pitchFamily="34" charset="0"/>
                <a:cs typeface="Arial" panose="020B0604020202020204" pitchFamily="34" charset="0"/>
              </a:rPr>
              <a:t>Panel (B.) was generated using all years where buoy data was available (2001-2017). Used to contrast against earlier communities, and to compare with buoy data.</a:t>
            </a:r>
            <a:br>
              <a:rPr lang="en-US" sz="1400" dirty="0">
                <a:solidFill>
                  <a:schemeClr val="tx1">
                    <a:lumMod val="75000"/>
                    <a:lumOff val="25000"/>
                  </a:schemeClr>
                </a:solidFill>
                <a:latin typeface="Arial" panose="020B0604020202020204" pitchFamily="34" charset="0"/>
                <a:cs typeface="Arial" panose="020B0604020202020204" pitchFamily="34" charset="0"/>
              </a:rPr>
            </a:br>
            <a:br>
              <a:rPr lang="en-US" sz="1400" dirty="0">
                <a:solidFill>
                  <a:schemeClr val="tx1">
                    <a:lumMod val="75000"/>
                    <a:lumOff val="25000"/>
                  </a:schemeClr>
                </a:solidFill>
                <a:latin typeface="Arial" panose="020B0604020202020204" pitchFamily="34" charset="0"/>
                <a:cs typeface="Arial" panose="020B0604020202020204" pitchFamily="34" charset="0"/>
              </a:rPr>
            </a:br>
            <a:r>
              <a:rPr lang="en-US" sz="1400" dirty="0">
                <a:solidFill>
                  <a:schemeClr val="tx1">
                    <a:lumMod val="75000"/>
                    <a:lumOff val="25000"/>
                  </a:schemeClr>
                </a:solidFill>
                <a:latin typeface="Arial" panose="020B0604020202020204" pitchFamily="34" charset="0"/>
                <a:cs typeface="Arial" panose="020B0604020202020204" pitchFamily="34" charset="0"/>
              </a:rPr>
              <a:t>Panel (C.) spans the entirety of the Gulf of Maine CPR data, (1961-2017). This represents the long-term community structure, very similar to original study, supporting conclusions.</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7E3078F-D38D-1340-A217-E9F0FCDB288C}"/>
              </a:ext>
            </a:extLst>
          </p:cNvPr>
          <p:cNvPicPr>
            <a:picLocks noChangeAspect="1"/>
          </p:cNvPicPr>
          <p:nvPr/>
        </p:nvPicPr>
        <p:blipFill>
          <a:blip r:embed="rId2"/>
          <a:stretch>
            <a:fillRect/>
          </a:stretch>
        </p:blipFill>
        <p:spPr>
          <a:xfrm>
            <a:off x="4805492" y="1235007"/>
            <a:ext cx="4136048" cy="5169308"/>
          </a:xfrm>
          <a:prstGeom prst="rect">
            <a:avLst/>
          </a:prstGeom>
        </p:spPr>
      </p:pic>
      <p:sp>
        <p:nvSpPr>
          <p:cNvPr id="6" name="TextBox 5">
            <a:extLst>
              <a:ext uri="{FF2B5EF4-FFF2-40B4-BE49-F238E27FC236}">
                <a16:creationId xmlns:a16="http://schemas.microsoft.com/office/drawing/2014/main" id="{3760ECCE-13CF-DA46-890D-FC6E1E26CBF1}"/>
              </a:ext>
            </a:extLst>
          </p:cNvPr>
          <p:cNvSpPr txBox="1"/>
          <p:nvPr/>
        </p:nvSpPr>
        <p:spPr>
          <a:xfrm>
            <a:off x="8423378" y="1272360"/>
            <a:ext cx="47026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7260C112-7A64-134E-B85C-86D698D7E30C}"/>
              </a:ext>
            </a:extLst>
          </p:cNvPr>
          <p:cNvSpPr txBox="1"/>
          <p:nvPr/>
        </p:nvSpPr>
        <p:spPr>
          <a:xfrm>
            <a:off x="8423378" y="2779435"/>
            <a:ext cx="47026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069FA0A1-25C5-F94E-8F45-BC9D127162FC}"/>
              </a:ext>
            </a:extLst>
          </p:cNvPr>
          <p:cNvSpPr txBox="1"/>
          <p:nvPr/>
        </p:nvSpPr>
        <p:spPr>
          <a:xfrm>
            <a:off x="8423379" y="4186703"/>
            <a:ext cx="47026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20656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Hydrographic Forcing – Sea Surface Temperature</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476424"/>
            <a:ext cx="4558971" cy="3108543"/>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Relationship between zooplankton community PCA and Sea Surface Temperature:</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Patterns in the PCA timelines from the 1961-2001 period were visually compared to sea surface temperature trends (right).</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Relationship of SST to specific taxa (below).</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053E963-E1DD-F542-A8A6-66489EDE7CFC}"/>
              </a:ext>
            </a:extLst>
          </p:cNvPr>
          <p:cNvPicPr>
            <a:picLocks noChangeAspect="1"/>
          </p:cNvPicPr>
          <p:nvPr/>
        </p:nvPicPr>
        <p:blipFill>
          <a:blip r:embed="rId2"/>
          <a:stretch>
            <a:fillRect/>
          </a:stretch>
        </p:blipFill>
        <p:spPr>
          <a:xfrm>
            <a:off x="4980311" y="1477348"/>
            <a:ext cx="3742348" cy="5142411"/>
          </a:xfrm>
          <a:prstGeom prst="rect">
            <a:avLst/>
          </a:prstGeom>
        </p:spPr>
      </p:pic>
      <p:pic>
        <p:nvPicPr>
          <p:cNvPr id="8" name="Picture 7">
            <a:extLst>
              <a:ext uri="{FF2B5EF4-FFF2-40B4-BE49-F238E27FC236}">
                <a16:creationId xmlns:a16="http://schemas.microsoft.com/office/drawing/2014/main" id="{C6170E8E-F929-8941-97B9-3C364CFC2AA7}"/>
              </a:ext>
            </a:extLst>
          </p:cNvPr>
          <p:cNvPicPr>
            <a:picLocks noChangeAspect="1"/>
          </p:cNvPicPr>
          <p:nvPr/>
        </p:nvPicPr>
        <p:blipFill>
          <a:blip r:embed="rId3"/>
          <a:stretch>
            <a:fillRect/>
          </a:stretch>
        </p:blipFill>
        <p:spPr>
          <a:xfrm>
            <a:off x="938049" y="3427401"/>
            <a:ext cx="3067893" cy="3192358"/>
          </a:xfrm>
          <a:prstGeom prst="rect">
            <a:avLst/>
          </a:prstGeom>
        </p:spPr>
      </p:pic>
    </p:spTree>
    <p:extLst>
      <p:ext uri="{BB962C8B-B14F-4D97-AF65-F5344CB8AC3E}">
        <p14:creationId xmlns:p14="http://schemas.microsoft.com/office/powerpoint/2010/main" val="211271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Hydrographic Forcing – NERACOOS Buoy Data</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476424"/>
            <a:ext cx="4261305" cy="3108543"/>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A Principal Component Analysis was used to reduce the dimensions of the NERACOOS array data (mean daily temperature and salinity) to two principal components.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Correlations between the NERACOOS array principal components and zooplankton concentration anomalies were then inspected.</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85206E2-52A9-CC4B-8078-4648C543B4E5}"/>
              </a:ext>
            </a:extLst>
          </p:cNvPr>
          <p:cNvPicPr>
            <a:picLocks noChangeAspect="1"/>
          </p:cNvPicPr>
          <p:nvPr/>
        </p:nvPicPr>
        <p:blipFill>
          <a:blip r:embed="rId2"/>
          <a:stretch>
            <a:fillRect/>
          </a:stretch>
        </p:blipFill>
        <p:spPr>
          <a:xfrm>
            <a:off x="4790881" y="1476424"/>
            <a:ext cx="4040014" cy="5047748"/>
          </a:xfrm>
          <a:prstGeom prst="rect">
            <a:avLst/>
          </a:prstGeom>
        </p:spPr>
      </p:pic>
      <p:pic>
        <p:nvPicPr>
          <p:cNvPr id="8194" name="Picture 2">
            <a:extLst>
              <a:ext uri="{FF2B5EF4-FFF2-40B4-BE49-F238E27FC236}">
                <a16:creationId xmlns:a16="http://schemas.microsoft.com/office/drawing/2014/main" id="{47EC7A8D-3C18-9F44-AD45-2F708F3F5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0" y="339445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38D942-2F47-7543-9F1D-8EC0D2E8B077}"/>
              </a:ext>
            </a:extLst>
          </p:cNvPr>
          <p:cNvSpPr txBox="1"/>
          <p:nvPr/>
        </p:nvSpPr>
        <p:spPr>
          <a:xfrm>
            <a:off x="779983" y="4092525"/>
            <a:ext cx="2711714" cy="276999"/>
          </a:xfrm>
          <a:prstGeom prst="rect">
            <a:avLst/>
          </a:prstGeom>
          <a:solidFill>
            <a:schemeClr val="bg1">
              <a:lumMod val="95000"/>
            </a:schemeClr>
          </a:solidFill>
          <a:ln>
            <a:solidFill>
              <a:schemeClr val="tx2"/>
            </a:solidFill>
          </a:ln>
        </p:spPr>
        <p:txBody>
          <a:bodyPr wrap="square" rtlCol="0">
            <a:spAutoFit/>
          </a:bodyPr>
          <a:lstStyle/>
          <a:p>
            <a:pPr algn="ctr"/>
            <a:r>
              <a:rPr lang="en-US" sz="1200" dirty="0">
                <a:latin typeface="Arial" panose="020B0604020202020204" pitchFamily="34" charset="0"/>
                <a:cs typeface="Arial" panose="020B0604020202020204" pitchFamily="34" charset="0"/>
              </a:rPr>
              <a:t>The reason to perform a PCA:</a:t>
            </a:r>
          </a:p>
        </p:txBody>
      </p:sp>
    </p:spTree>
    <p:extLst>
      <p:ext uri="{BB962C8B-B14F-4D97-AF65-F5344CB8AC3E}">
        <p14:creationId xmlns:p14="http://schemas.microsoft.com/office/powerpoint/2010/main" val="15660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Hydrographic Forcing – NERACOOS Buoy Weights</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476424"/>
            <a:ext cx="8328999" cy="3108543"/>
          </a:xfrm>
          <a:prstGeom prst="rect">
            <a:avLst/>
          </a:prstGeom>
          <a:noFill/>
        </p:spPr>
        <p:txBody>
          <a:bodyPr wrap="square" rtlCol="0">
            <a:spAutoFit/>
          </a:bodyPr>
          <a:lstStyle/>
          <a:p>
            <a:r>
              <a:rPr lang="en-US" sz="1400" b="1" dirty="0">
                <a:solidFill>
                  <a:schemeClr val="tx1">
                    <a:lumMod val="75000"/>
                    <a:lumOff val="25000"/>
                  </a:schemeClr>
                </a:solidFill>
                <a:latin typeface="Arial" panose="020B0604020202020204" pitchFamily="34" charset="0"/>
                <a:cs typeface="Arial" panose="020B0604020202020204" pitchFamily="34" charset="0"/>
              </a:rPr>
              <a:t>Principal Component 1:</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Looking at the individual relationships between abundances of these focal taxa and sea surface temperature does not provide strong evidence for a strictly-temperature driven relationship, however the direction of those relationships among the different groups of taxa is consistent with the leading mode of the NERACOOS buoy array (PC1) which we interpret foremost as a signal of temperature and salinity coupling, a relationship commonly observed in oceanic systems.</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90383CB-5A09-6E4D-BDD9-A040CBDCAED2}"/>
              </a:ext>
            </a:extLst>
          </p:cNvPr>
          <p:cNvPicPr>
            <a:picLocks noChangeAspect="1"/>
          </p:cNvPicPr>
          <p:nvPr/>
        </p:nvPicPr>
        <p:blipFill>
          <a:blip r:embed="rId3"/>
          <a:stretch>
            <a:fillRect/>
          </a:stretch>
        </p:blipFill>
        <p:spPr>
          <a:xfrm>
            <a:off x="4585839" y="3261840"/>
            <a:ext cx="4397221" cy="3122136"/>
          </a:xfrm>
          <a:prstGeom prst="rect">
            <a:avLst/>
          </a:prstGeom>
        </p:spPr>
      </p:pic>
      <p:pic>
        <p:nvPicPr>
          <p:cNvPr id="10" name="Picture 9">
            <a:extLst>
              <a:ext uri="{FF2B5EF4-FFF2-40B4-BE49-F238E27FC236}">
                <a16:creationId xmlns:a16="http://schemas.microsoft.com/office/drawing/2014/main" id="{8800F903-E12A-804E-9146-EBA351E8C261}"/>
              </a:ext>
            </a:extLst>
          </p:cNvPr>
          <p:cNvPicPr>
            <a:picLocks noChangeAspect="1"/>
          </p:cNvPicPr>
          <p:nvPr/>
        </p:nvPicPr>
        <p:blipFill>
          <a:blip r:embed="rId4"/>
          <a:stretch>
            <a:fillRect/>
          </a:stretch>
        </p:blipFill>
        <p:spPr>
          <a:xfrm>
            <a:off x="281085" y="3252306"/>
            <a:ext cx="4072033" cy="3131670"/>
          </a:xfrm>
          <a:prstGeom prst="rect">
            <a:avLst/>
          </a:prstGeom>
        </p:spPr>
      </p:pic>
    </p:spTree>
    <p:extLst>
      <p:ext uri="{BB962C8B-B14F-4D97-AF65-F5344CB8AC3E}">
        <p14:creationId xmlns:p14="http://schemas.microsoft.com/office/powerpoint/2010/main" val="133960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Hydrographic Forcing – NERACOOS Buoy Weights</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476424"/>
            <a:ext cx="8328999" cy="2677656"/>
          </a:xfrm>
          <a:prstGeom prst="rect">
            <a:avLst/>
          </a:prstGeom>
          <a:noFill/>
        </p:spPr>
        <p:txBody>
          <a:bodyPr wrap="square" rtlCol="0">
            <a:spAutoFit/>
          </a:bodyPr>
          <a:lstStyle/>
          <a:p>
            <a:r>
              <a:rPr lang="en-US" sz="1400" b="1" dirty="0">
                <a:solidFill>
                  <a:schemeClr val="tx1">
                    <a:lumMod val="75000"/>
                    <a:lumOff val="25000"/>
                  </a:schemeClr>
                </a:solidFill>
                <a:latin typeface="Arial" panose="020B0604020202020204" pitchFamily="34" charset="0"/>
                <a:cs typeface="Arial" panose="020B0604020202020204" pitchFamily="34" charset="0"/>
              </a:rPr>
              <a:t>Principal Component 2:</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There is a clear asynchrony between loadings for the inshore buoys of the array and buoy N in the Northeast Channel for the second principal component (PC2). We posit that these patterns in PC2 relate to offshore current dynamics that bring warmer, saltier water at depth into the Gulf of Maine.</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346BCD4-B534-0F4B-A4A9-07512CCE866C}"/>
              </a:ext>
            </a:extLst>
          </p:cNvPr>
          <p:cNvPicPr>
            <a:picLocks noChangeAspect="1"/>
          </p:cNvPicPr>
          <p:nvPr/>
        </p:nvPicPr>
        <p:blipFill>
          <a:blip r:embed="rId3"/>
          <a:stretch>
            <a:fillRect/>
          </a:stretch>
        </p:blipFill>
        <p:spPr>
          <a:xfrm>
            <a:off x="4585839" y="3261843"/>
            <a:ext cx="4397221" cy="3122136"/>
          </a:xfrm>
          <a:prstGeom prst="rect">
            <a:avLst/>
          </a:prstGeom>
        </p:spPr>
      </p:pic>
      <p:pic>
        <p:nvPicPr>
          <p:cNvPr id="10" name="Picture 9">
            <a:extLst>
              <a:ext uri="{FF2B5EF4-FFF2-40B4-BE49-F238E27FC236}">
                <a16:creationId xmlns:a16="http://schemas.microsoft.com/office/drawing/2014/main" id="{8B8D0CF8-5283-5248-9452-3A9508C01EDA}"/>
              </a:ext>
            </a:extLst>
          </p:cNvPr>
          <p:cNvPicPr>
            <a:picLocks noChangeAspect="1"/>
          </p:cNvPicPr>
          <p:nvPr/>
        </p:nvPicPr>
        <p:blipFill>
          <a:blip r:embed="rId4"/>
          <a:stretch>
            <a:fillRect/>
          </a:stretch>
        </p:blipFill>
        <p:spPr>
          <a:xfrm>
            <a:off x="281085" y="3252309"/>
            <a:ext cx="4072033" cy="3131670"/>
          </a:xfrm>
          <a:prstGeom prst="rect">
            <a:avLst/>
          </a:prstGeom>
        </p:spPr>
      </p:pic>
    </p:spTree>
    <p:extLst>
      <p:ext uri="{BB962C8B-B14F-4D97-AF65-F5344CB8AC3E}">
        <p14:creationId xmlns:p14="http://schemas.microsoft.com/office/powerpoint/2010/main" val="41391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Community Dynamics of the GOM</a:t>
            </a:r>
            <a:br>
              <a:rPr lang="en-US" dirty="0"/>
            </a:br>
            <a:r>
              <a:rPr lang="en-US" sz="2000" dirty="0">
                <a:solidFill>
                  <a:schemeClr val="tx1">
                    <a:lumMod val="85000"/>
                    <a:lumOff val="15000"/>
                  </a:schemeClr>
                </a:solidFill>
              </a:rPr>
              <a:t>Discussions… ongoing</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3" name="TextBox 2">
            <a:extLst>
              <a:ext uri="{FF2B5EF4-FFF2-40B4-BE49-F238E27FC236}">
                <a16:creationId xmlns:a16="http://schemas.microsoft.com/office/drawing/2014/main" id="{41042571-CBEB-E14B-8060-19A0C892F060}"/>
              </a:ext>
            </a:extLst>
          </p:cNvPr>
          <p:cNvSpPr txBox="1"/>
          <p:nvPr/>
        </p:nvSpPr>
        <p:spPr>
          <a:xfrm>
            <a:off x="421340" y="1476424"/>
            <a:ext cx="7808260" cy="4616648"/>
          </a:xfrm>
          <a:prstGeom prst="rect">
            <a:avLst/>
          </a:prstGeom>
          <a:noFill/>
        </p:spPr>
        <p:txBody>
          <a:bodyPr wrap="square" rtlCol="0">
            <a:spAutoFit/>
          </a:bodyPr>
          <a:lstStyle/>
          <a:p>
            <a:r>
              <a:rPr lang="en-US" sz="1400" dirty="0">
                <a:solidFill>
                  <a:schemeClr val="tx1">
                    <a:lumMod val="75000"/>
                    <a:lumOff val="25000"/>
                  </a:schemeClr>
                </a:solidFill>
                <a:latin typeface="Arial" panose="020B0604020202020204" pitchFamily="34" charset="0"/>
                <a:cs typeface="Arial" panose="020B0604020202020204" pitchFamily="34" charset="0"/>
              </a:rPr>
              <a:t>In recent years the Gulf of Maine has experienced some of the fastest oceanic warming rates of any region on the planet.</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Temperature on its own, while important, does not tell the whole story.</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Using the inshore/offshore influence as a lens (Buoy PC2) supports the hypothesis that regime shifts from a Calanus dominated Gulf of Maine zooplankton community to a smaller-bodied copepod community is driven by the physics of the region and their impacts on stratification and mixing patterns across the GOM.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Understanding additional processes like seasonal stratification patterns, advection and transport etc. seems as/more important for a species like C. finmarchicus with a longer life span with time spent in/out of surface waters. </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r>
              <a:rPr lang="en-US" sz="1400" dirty="0">
                <a:solidFill>
                  <a:schemeClr val="tx1">
                    <a:lumMod val="75000"/>
                    <a:lumOff val="25000"/>
                  </a:schemeClr>
                </a:solidFill>
                <a:latin typeface="Arial" panose="020B0604020202020204" pitchFamily="34" charset="0"/>
                <a:cs typeface="Arial" panose="020B0604020202020204" pitchFamily="34" charset="0"/>
              </a:rPr>
              <a:t>Continuous plankton recorder data is not the whole picture. Physical </a:t>
            </a:r>
            <a:r>
              <a:rPr lang="en-US" sz="1400" dirty="0" err="1">
                <a:solidFill>
                  <a:schemeClr val="tx1">
                    <a:lumMod val="75000"/>
                    <a:lumOff val="25000"/>
                  </a:schemeClr>
                </a:solidFill>
                <a:latin typeface="Arial" panose="020B0604020202020204" pitchFamily="34" charset="0"/>
                <a:cs typeface="Arial" panose="020B0604020202020204" pitchFamily="34" charset="0"/>
              </a:rPr>
              <a:t>forcings</a:t>
            </a:r>
            <a:r>
              <a:rPr lang="en-US" sz="1400" dirty="0">
                <a:solidFill>
                  <a:schemeClr val="tx1">
                    <a:lumMod val="75000"/>
                    <a:lumOff val="25000"/>
                  </a:schemeClr>
                </a:solidFill>
                <a:latin typeface="Arial" panose="020B0604020202020204" pitchFamily="34" charset="0"/>
                <a:cs typeface="Arial" panose="020B0604020202020204" pitchFamily="34" charset="0"/>
              </a:rPr>
              <a:t> are evident, though complicated.</a:t>
            </a: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039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785932" y="3005363"/>
            <a:ext cx="7306917" cy="847274"/>
          </a:xfrm>
        </p:spPr>
        <p:txBody>
          <a:bodyPr>
            <a:noAutofit/>
          </a:bodyPr>
          <a:lstStyle/>
          <a:p>
            <a:pPr algn="ctr"/>
            <a:r>
              <a:rPr lang="en-US" sz="5000" dirty="0">
                <a:solidFill>
                  <a:schemeClr val="bg1"/>
                </a:solidFill>
              </a:rPr>
              <a:t>CPR Resources and New Questions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704" y="164367"/>
            <a:ext cx="1403505" cy="391970"/>
          </a:xfrm>
          <a:prstGeom prst="rect">
            <a:avLst/>
          </a:prstGeom>
        </p:spPr>
      </p:pic>
    </p:spTree>
    <p:extLst>
      <p:ext uri="{BB962C8B-B14F-4D97-AF65-F5344CB8AC3E}">
        <p14:creationId xmlns:p14="http://schemas.microsoft.com/office/powerpoint/2010/main" val="173265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CPR Survey Methods</a:t>
            </a:r>
            <a:br>
              <a:rPr lang="en-US" dirty="0"/>
            </a:br>
            <a:r>
              <a:rPr lang="en-US" sz="2000" dirty="0">
                <a:solidFill>
                  <a:schemeClr val="tx1">
                    <a:lumMod val="85000"/>
                    <a:lumOff val="15000"/>
                  </a:schemeClr>
                </a:solidFill>
              </a:rPr>
              <a:t>How and why of the CPR Survey</a:t>
            </a:r>
          </a:p>
        </p:txBody>
      </p:sp>
      <p:sp>
        <p:nvSpPr>
          <p:cNvPr id="7" name="Content Placeholder 2"/>
          <p:cNvSpPr txBox="1">
            <a:spLocks/>
          </p:cNvSpPr>
          <p:nvPr/>
        </p:nvSpPr>
        <p:spPr>
          <a:xfrm>
            <a:off x="202459" y="1564367"/>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“Horizontally integrated” sampling procedure named for the specialized sampling gear.</a:t>
            </a:r>
          </a:p>
          <a:p>
            <a:r>
              <a:rPr lang="en-US" sz="1600" dirty="0"/>
              <a:t>Sampler towed behind ships of opportunity along regularly traveled routes, tow depth ~10m.</a:t>
            </a:r>
          </a:p>
          <a:p>
            <a:r>
              <a:rPr lang="en-US" sz="1600" dirty="0"/>
              <a:t>Water enters through small opening aperture as it is towed.</a:t>
            </a:r>
          </a:p>
          <a:p>
            <a:r>
              <a:rPr lang="en-US" sz="1600" dirty="0"/>
              <a:t>Internal mechanisms allow for continuous deployment and sample preservation. </a:t>
            </a:r>
          </a:p>
        </p:txBody>
      </p:sp>
      <p:pic>
        <p:nvPicPr>
          <p:cNvPr id="4" name="Picture 3" descr="A picture containing water, plane, blue, airplane&#10;&#10;Description automatically generated">
            <a:extLst>
              <a:ext uri="{FF2B5EF4-FFF2-40B4-BE49-F238E27FC236}">
                <a16:creationId xmlns:a16="http://schemas.microsoft.com/office/drawing/2014/main" id="{7959BE6D-5A52-DE44-9EC2-C6162FC8401F}"/>
              </a:ext>
            </a:extLst>
          </p:cNvPr>
          <p:cNvPicPr>
            <a:picLocks noChangeAspect="1"/>
          </p:cNvPicPr>
          <p:nvPr/>
        </p:nvPicPr>
        <p:blipFill rotWithShape="1">
          <a:blip r:embed="rId2"/>
          <a:srcRect r="34089" b="-1"/>
          <a:stretch/>
        </p:blipFill>
        <p:spPr>
          <a:xfrm>
            <a:off x="1400905" y="3341915"/>
            <a:ext cx="6123307" cy="3112269"/>
          </a:xfrm>
          <a:prstGeom prst="rect">
            <a:avLst/>
          </a:prstGeom>
        </p:spPr>
      </p:pic>
    </p:spTree>
    <p:extLst>
      <p:ext uri="{BB962C8B-B14F-4D97-AF65-F5344CB8AC3E}">
        <p14:creationId xmlns:p14="http://schemas.microsoft.com/office/powerpoint/2010/main" val="254292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Uses for CPR Data at GMRI</a:t>
            </a:r>
            <a:br>
              <a:rPr lang="en-US" dirty="0"/>
            </a:br>
            <a:r>
              <a:rPr lang="en-US" sz="2000" dirty="0">
                <a:solidFill>
                  <a:schemeClr val="tx1">
                    <a:lumMod val="85000"/>
                    <a:lumOff val="15000"/>
                  </a:schemeClr>
                </a:solidFill>
              </a:rPr>
              <a:t>CPR derived products for other projects: </a:t>
            </a:r>
            <a:br>
              <a:rPr lang="en-US" sz="2000" dirty="0">
                <a:solidFill>
                  <a:schemeClr val="tx1">
                    <a:lumMod val="85000"/>
                    <a:lumOff val="15000"/>
                  </a:schemeClr>
                </a:solidFill>
              </a:rPr>
            </a:br>
            <a:r>
              <a:rPr lang="en-US" sz="2000" dirty="0">
                <a:solidFill>
                  <a:schemeClr val="tx1">
                    <a:lumMod val="85000"/>
                    <a:lumOff val="15000"/>
                  </a:schemeClr>
                </a:solidFill>
              </a:rPr>
              <a:t>(permissions pending)</a:t>
            </a:r>
          </a:p>
        </p:txBody>
      </p:sp>
      <p:sp>
        <p:nvSpPr>
          <p:cNvPr id="7" name="Content Placeholder 2"/>
          <p:cNvSpPr txBox="1">
            <a:spLocks/>
          </p:cNvSpPr>
          <p:nvPr/>
        </p:nvSpPr>
        <p:spPr>
          <a:xfrm>
            <a:off x="202459" y="1548251"/>
            <a:ext cx="8520200" cy="50770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Zooplankton and Phytoplankton Color Seasonal Variability</a:t>
            </a:r>
          </a:p>
          <a:p>
            <a:r>
              <a:rPr lang="en-US" sz="1600" dirty="0"/>
              <a:t>CPR Community PCA Timeseries</a:t>
            </a:r>
          </a:p>
          <a:p>
            <a:r>
              <a:rPr lang="en-US" sz="1600" dirty="0"/>
              <a:t>NERACOOS Buoy Gap Interpolations and PCA Timeseries</a:t>
            </a:r>
          </a:p>
        </p:txBody>
      </p:sp>
      <p:pic>
        <p:nvPicPr>
          <p:cNvPr id="7170" name="Picture 2">
            <a:extLst>
              <a:ext uri="{FF2B5EF4-FFF2-40B4-BE49-F238E27FC236}">
                <a16:creationId xmlns:a16="http://schemas.microsoft.com/office/drawing/2014/main" id="{94D8B7EC-64AF-5C4D-98D2-21D2F126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286" y="2558632"/>
            <a:ext cx="6066545" cy="412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7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CPR Survey Methods</a:t>
            </a:r>
            <a:br>
              <a:rPr lang="en-US" dirty="0"/>
            </a:br>
            <a:r>
              <a:rPr lang="en-US" sz="2000" dirty="0">
                <a:solidFill>
                  <a:schemeClr val="tx1">
                    <a:lumMod val="85000"/>
                    <a:lumOff val="15000"/>
                  </a:schemeClr>
                </a:solidFill>
              </a:rPr>
              <a:t>How and why of the CPR Surveys</a:t>
            </a:r>
          </a:p>
        </p:txBody>
      </p:sp>
      <p:sp>
        <p:nvSpPr>
          <p:cNvPr id="7" name="Content Placeholder 2"/>
          <p:cNvSpPr txBox="1">
            <a:spLocks/>
          </p:cNvSpPr>
          <p:nvPr/>
        </p:nvSpPr>
        <p:spPr>
          <a:xfrm>
            <a:off x="202459" y="1564362"/>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As sea water flows through the sampler it passes through a silk mesh upon which copepods and other plankton become trapped.</a:t>
            </a:r>
          </a:p>
          <a:p>
            <a:r>
              <a:rPr lang="en-US" sz="1600" dirty="0"/>
              <a:t>Water exits the device, driving an impeller which winds the silk mesh. Specimens are wound into separate chamber containing preservatives/fixatives.</a:t>
            </a:r>
          </a:p>
          <a:p>
            <a:r>
              <a:rPr lang="en-US" sz="1600" dirty="0"/>
              <a:t>Sample transects consist of a section of wound silk roughly equaling the 10nm of travel through the water.</a:t>
            </a:r>
          </a:p>
        </p:txBody>
      </p:sp>
      <p:pic>
        <p:nvPicPr>
          <p:cNvPr id="1026" name="Picture 2" descr="Studio shot of scroll on wooden spools Stock Photo - Alamy">
            <a:extLst>
              <a:ext uri="{FF2B5EF4-FFF2-40B4-BE49-F238E27FC236}">
                <a16:creationId xmlns:a16="http://schemas.microsoft.com/office/drawing/2014/main" id="{63C79315-E280-EB46-BCAB-2DDFF1BE37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7"/>
          <a:stretch/>
        </p:blipFill>
        <p:spPr bwMode="auto">
          <a:xfrm>
            <a:off x="784473" y="3350293"/>
            <a:ext cx="2434848" cy="2702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75737E-632E-D04B-A2E8-6ED04D5438DB}"/>
              </a:ext>
            </a:extLst>
          </p:cNvPr>
          <p:cNvSpPr txBox="1"/>
          <p:nvPr/>
        </p:nvSpPr>
        <p:spPr>
          <a:xfrm>
            <a:off x="637581" y="6022774"/>
            <a:ext cx="2728632" cy="584775"/>
          </a:xfrm>
          <a:prstGeom prst="rect">
            <a:avLst/>
          </a:prstGeom>
          <a:noFill/>
        </p:spPr>
        <p:txBody>
          <a:bodyPr wrap="none" rtlCol="0">
            <a:spAutoFit/>
          </a:bodyPr>
          <a:lstStyle/>
          <a:p>
            <a:r>
              <a:rPr lang="en-US" sz="1600" dirty="0">
                <a:solidFill>
                  <a:schemeClr val="tx1">
                    <a:lumMod val="75000"/>
                    <a:lumOff val="25000"/>
                  </a:schemeClr>
                </a:solidFill>
                <a:latin typeface="Arial" panose="020B0604020202020204" pitchFamily="34" charset="0"/>
                <a:cs typeface="Arial" panose="020B0604020202020204" pitchFamily="34" charset="0"/>
              </a:rPr>
              <a:t>Silk Mesh Spools:</a:t>
            </a:r>
          </a:p>
          <a:p>
            <a:r>
              <a:rPr lang="en-US" sz="1600" dirty="0">
                <a:solidFill>
                  <a:schemeClr val="tx1">
                    <a:lumMod val="75000"/>
                    <a:lumOff val="25000"/>
                  </a:schemeClr>
                </a:solidFill>
                <a:latin typeface="Arial" panose="020B0604020202020204" pitchFamily="34" charset="0"/>
                <a:cs typeface="Arial" panose="020B0604020202020204" pitchFamily="34" charset="0"/>
              </a:rPr>
              <a:t>Like this, but with silk mesh.</a:t>
            </a:r>
          </a:p>
        </p:txBody>
      </p:sp>
      <p:grpSp>
        <p:nvGrpSpPr>
          <p:cNvPr id="8" name="Group 7">
            <a:extLst>
              <a:ext uri="{FF2B5EF4-FFF2-40B4-BE49-F238E27FC236}">
                <a16:creationId xmlns:a16="http://schemas.microsoft.com/office/drawing/2014/main" id="{736AF85E-F62F-D148-8D1D-F4D6AE713385}"/>
              </a:ext>
            </a:extLst>
          </p:cNvPr>
          <p:cNvGrpSpPr/>
          <p:nvPr/>
        </p:nvGrpSpPr>
        <p:grpSpPr>
          <a:xfrm>
            <a:off x="4229547" y="4835527"/>
            <a:ext cx="4065334" cy="976266"/>
            <a:chOff x="3238715" y="3702443"/>
            <a:chExt cx="5710575" cy="1371361"/>
          </a:xfrm>
        </p:grpSpPr>
        <p:pic>
          <p:nvPicPr>
            <p:cNvPr id="1028" name="Picture 4" descr="53 mesh free clipart | Public domain vectors">
              <a:extLst>
                <a:ext uri="{FF2B5EF4-FFF2-40B4-BE49-F238E27FC236}">
                  <a16:creationId xmlns:a16="http://schemas.microsoft.com/office/drawing/2014/main" id="{C7D419BB-0872-F44E-8E86-42C1CB69D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95"/>
            <a:stretch/>
          </p:blipFill>
          <p:spPr bwMode="auto">
            <a:xfrm>
              <a:off x="3238715" y="3702443"/>
              <a:ext cx="2868664" cy="13713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53 mesh free clipart | Public domain vectors">
              <a:extLst>
                <a:ext uri="{FF2B5EF4-FFF2-40B4-BE49-F238E27FC236}">
                  <a16:creationId xmlns:a16="http://schemas.microsoft.com/office/drawing/2014/main" id="{2D6D9918-1CC2-7844-BF3F-42216E8CB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95"/>
            <a:stretch/>
          </p:blipFill>
          <p:spPr bwMode="auto">
            <a:xfrm>
              <a:off x="6080626" y="3702443"/>
              <a:ext cx="2868664" cy="137136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71073A6A-3FD4-4645-8468-4BACB3A2CA5D}"/>
              </a:ext>
            </a:extLst>
          </p:cNvPr>
          <p:cNvSpPr txBox="1"/>
          <p:nvPr/>
        </p:nvSpPr>
        <p:spPr>
          <a:xfrm>
            <a:off x="4224821" y="3881264"/>
            <a:ext cx="4168868" cy="830997"/>
          </a:xfrm>
          <a:prstGeom prst="rect">
            <a:avLst/>
          </a:prstGeom>
          <a:noFill/>
        </p:spPr>
        <p:txBody>
          <a:bodyPr wrap="square" rtlCol="0">
            <a:spAutoFit/>
          </a:bodyP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Single transect, cut from spool:</a:t>
            </a:r>
          </a:p>
          <a:p>
            <a:pPr algn="ctr"/>
            <a:r>
              <a:rPr lang="en-US" sz="1600" dirty="0">
                <a:solidFill>
                  <a:schemeClr val="tx1">
                    <a:lumMod val="75000"/>
                    <a:lumOff val="25000"/>
                  </a:schemeClr>
                </a:solidFill>
                <a:latin typeface="Arial" panose="020B0604020202020204" pitchFamily="34" charset="0"/>
                <a:cs typeface="Arial" panose="020B0604020202020204" pitchFamily="34" charset="0"/>
              </a:rPr>
              <a:t>10 cm mesh = 10 nautical miles traveled</a:t>
            </a:r>
          </a:p>
          <a:p>
            <a:pPr algn="ctr"/>
            <a:r>
              <a:rPr lang="en-US" sz="1600" dirty="0">
                <a:solidFill>
                  <a:schemeClr val="tx1">
                    <a:lumMod val="75000"/>
                    <a:lumOff val="25000"/>
                  </a:schemeClr>
                </a:solidFill>
                <a:latin typeface="Arial" panose="020B0604020202020204" pitchFamily="34" charset="0"/>
                <a:cs typeface="Arial" panose="020B0604020202020204" pitchFamily="34" charset="0"/>
              </a:rPr>
              <a:t>Mesh size = 270 micrometers</a:t>
            </a:r>
          </a:p>
        </p:txBody>
      </p:sp>
      <p:pic>
        <p:nvPicPr>
          <p:cNvPr id="13" name="Picture 12" descr="A picture containing animal, indoor, sitting, table&#10;&#10;Description automatically generated">
            <a:extLst>
              <a:ext uri="{FF2B5EF4-FFF2-40B4-BE49-F238E27FC236}">
                <a16:creationId xmlns:a16="http://schemas.microsoft.com/office/drawing/2014/main" id="{EC1B07A8-E2B4-A646-BE8C-C5D55D33EAD2}"/>
              </a:ext>
            </a:extLst>
          </p:cNvPr>
          <p:cNvPicPr>
            <a:picLocks noChangeAspect="1"/>
          </p:cNvPicPr>
          <p:nvPr/>
        </p:nvPicPr>
        <p:blipFill>
          <a:blip r:embed="rId4"/>
          <a:stretch>
            <a:fillRect/>
          </a:stretch>
        </p:blipFill>
        <p:spPr>
          <a:xfrm>
            <a:off x="6649847" y="4936337"/>
            <a:ext cx="404468" cy="290984"/>
          </a:xfrm>
          <a:prstGeom prst="rect">
            <a:avLst/>
          </a:prstGeom>
        </p:spPr>
      </p:pic>
      <p:pic>
        <p:nvPicPr>
          <p:cNvPr id="14" name="Picture 13" descr="A close up of an animal&#10;&#10;Description automatically generated">
            <a:extLst>
              <a:ext uri="{FF2B5EF4-FFF2-40B4-BE49-F238E27FC236}">
                <a16:creationId xmlns:a16="http://schemas.microsoft.com/office/drawing/2014/main" id="{96D2BFC0-E325-8B4D-B3C4-65F94E650F88}"/>
              </a:ext>
            </a:extLst>
          </p:cNvPr>
          <p:cNvPicPr>
            <a:picLocks noChangeAspect="1"/>
          </p:cNvPicPr>
          <p:nvPr/>
        </p:nvPicPr>
        <p:blipFill>
          <a:blip r:embed="rId5"/>
          <a:stretch>
            <a:fillRect/>
          </a:stretch>
        </p:blipFill>
        <p:spPr>
          <a:xfrm>
            <a:off x="4856656" y="4969147"/>
            <a:ext cx="970706" cy="423228"/>
          </a:xfrm>
          <a:prstGeom prst="rect">
            <a:avLst/>
          </a:prstGeom>
        </p:spPr>
      </p:pic>
      <p:pic>
        <p:nvPicPr>
          <p:cNvPr id="12" name="Graphic 11" descr="Scissors with solid fill">
            <a:extLst>
              <a:ext uri="{FF2B5EF4-FFF2-40B4-BE49-F238E27FC236}">
                <a16:creationId xmlns:a16="http://schemas.microsoft.com/office/drawing/2014/main" id="{C5A7740D-B8A3-7547-9301-78DC055A12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51509">
            <a:off x="8052884" y="4996954"/>
            <a:ext cx="483994" cy="483994"/>
          </a:xfrm>
          <a:prstGeom prst="rect">
            <a:avLst/>
          </a:prstGeom>
        </p:spPr>
      </p:pic>
      <p:pic>
        <p:nvPicPr>
          <p:cNvPr id="18" name="Graphic 17" descr="Scissors with solid fill">
            <a:extLst>
              <a:ext uri="{FF2B5EF4-FFF2-40B4-BE49-F238E27FC236}">
                <a16:creationId xmlns:a16="http://schemas.microsoft.com/office/drawing/2014/main" id="{3EB325C4-7573-424D-88E4-31444F793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269381">
            <a:off x="3982824" y="5051212"/>
            <a:ext cx="483994" cy="483994"/>
          </a:xfrm>
          <a:prstGeom prst="rect">
            <a:avLst/>
          </a:prstGeom>
        </p:spPr>
      </p:pic>
      <p:pic>
        <p:nvPicPr>
          <p:cNvPr id="19" name="Picture 18" descr="A picture containing animal, indoor, sitting, table&#10;&#10;Description automatically generated">
            <a:extLst>
              <a:ext uri="{FF2B5EF4-FFF2-40B4-BE49-F238E27FC236}">
                <a16:creationId xmlns:a16="http://schemas.microsoft.com/office/drawing/2014/main" id="{B4A05B3F-0095-A342-9441-E7E87458033D}"/>
              </a:ext>
            </a:extLst>
          </p:cNvPr>
          <p:cNvPicPr>
            <a:picLocks noChangeAspect="1"/>
          </p:cNvPicPr>
          <p:nvPr/>
        </p:nvPicPr>
        <p:blipFill>
          <a:blip r:embed="rId4"/>
          <a:stretch>
            <a:fillRect/>
          </a:stretch>
        </p:blipFill>
        <p:spPr>
          <a:xfrm>
            <a:off x="7309264" y="5562628"/>
            <a:ext cx="404468" cy="290984"/>
          </a:xfrm>
          <a:prstGeom prst="rect">
            <a:avLst/>
          </a:prstGeom>
        </p:spPr>
      </p:pic>
      <p:pic>
        <p:nvPicPr>
          <p:cNvPr id="20" name="Picture 19" descr="A picture containing animal, indoor, sitting, table&#10;&#10;Description automatically generated">
            <a:extLst>
              <a:ext uri="{FF2B5EF4-FFF2-40B4-BE49-F238E27FC236}">
                <a16:creationId xmlns:a16="http://schemas.microsoft.com/office/drawing/2014/main" id="{4F4F5C35-E8AD-F44D-BBCA-E39913EAD9F4}"/>
              </a:ext>
            </a:extLst>
          </p:cNvPr>
          <p:cNvPicPr>
            <a:picLocks noChangeAspect="1"/>
          </p:cNvPicPr>
          <p:nvPr/>
        </p:nvPicPr>
        <p:blipFill>
          <a:blip r:embed="rId4"/>
          <a:stretch>
            <a:fillRect/>
          </a:stretch>
        </p:blipFill>
        <p:spPr>
          <a:xfrm>
            <a:off x="5267879" y="5424962"/>
            <a:ext cx="404468" cy="290984"/>
          </a:xfrm>
          <a:prstGeom prst="rect">
            <a:avLst/>
          </a:prstGeom>
        </p:spPr>
      </p:pic>
    </p:spTree>
    <p:extLst>
      <p:ext uri="{BB962C8B-B14F-4D97-AF65-F5344CB8AC3E}">
        <p14:creationId xmlns:p14="http://schemas.microsoft.com/office/powerpoint/2010/main" val="129988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CPR Survey Methods</a:t>
            </a:r>
            <a:br>
              <a:rPr lang="en-US" dirty="0"/>
            </a:br>
            <a:r>
              <a:rPr lang="en-US" sz="2000" dirty="0">
                <a:solidFill>
                  <a:schemeClr val="tx1">
                    <a:lumMod val="85000"/>
                    <a:lumOff val="15000"/>
                  </a:schemeClr>
                </a:solidFill>
              </a:rPr>
              <a:t>Phytoplankton Color Index and Category Counting System</a:t>
            </a:r>
          </a:p>
        </p:txBody>
      </p:sp>
      <p:sp>
        <p:nvSpPr>
          <p:cNvPr id="7" name="Content Placeholder 2"/>
          <p:cNvSpPr txBox="1">
            <a:spLocks/>
          </p:cNvSpPr>
          <p:nvPr/>
        </p:nvSpPr>
        <p:spPr>
          <a:xfrm>
            <a:off x="202459" y="1564362"/>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Phytoplankton Color Index PCI –</a:t>
            </a:r>
          </a:p>
          <a:p>
            <a:pPr lvl="1"/>
            <a:r>
              <a:rPr lang="en-US" sz="1400" dirty="0"/>
              <a:t>Discoloration of silk mesh ~approximates concentration of phytoplankton</a:t>
            </a:r>
          </a:p>
          <a:p>
            <a:pPr lvl="1"/>
            <a:r>
              <a:rPr lang="en-US" sz="1400" dirty="0"/>
              <a:t>Color of mesh matched to color swatches equating to known densities of phytoplankton</a:t>
            </a:r>
          </a:p>
          <a:p>
            <a:pPr lvl="1"/>
            <a:r>
              <a:rPr lang="en-US" sz="1400" dirty="0"/>
              <a:t>'Green-ness' is a value determined by comparing the silk to a color chart (0, no green; 1, very pale green; 2, pale green; 6.5, green).</a:t>
            </a:r>
          </a:p>
          <a:p>
            <a:pPr lvl="1"/>
            <a:r>
              <a:rPr lang="en-US" sz="1400" dirty="0"/>
              <a:t>'Plankton Field Analysis' is the identification and count of phytoplankton under high power magnification for 0.001 of the silk block.</a:t>
            </a:r>
          </a:p>
          <a:p>
            <a:pPr marL="457200" lvl="1" indent="0">
              <a:buNone/>
            </a:pPr>
            <a:endParaRPr lang="en-US" sz="1400" dirty="0"/>
          </a:p>
          <a:p>
            <a:r>
              <a:rPr lang="en-US" sz="1800" dirty="0"/>
              <a:t>Zooplankton Categorical Counting System - </a:t>
            </a:r>
          </a:p>
          <a:p>
            <a:pPr lvl="1"/>
            <a:r>
              <a:rPr lang="en-US" sz="1400" dirty="0"/>
              <a:t>Zooplankton concentrations are </a:t>
            </a:r>
            <a:r>
              <a:rPr lang="en-US" sz="1400" b="1" dirty="0"/>
              <a:t>not</a:t>
            </a:r>
            <a:r>
              <a:rPr lang="en-US" sz="1400" dirty="0"/>
              <a:t> counted to the individual</a:t>
            </a:r>
          </a:p>
          <a:p>
            <a:pPr lvl="1"/>
            <a:r>
              <a:rPr lang="en-US" sz="1400" dirty="0"/>
              <a:t>Visual inspection of zooplankton done at different visual scales:</a:t>
            </a:r>
          </a:p>
          <a:p>
            <a:pPr lvl="2"/>
            <a:r>
              <a:rPr lang="en-US" sz="1000" dirty="0"/>
              <a:t>'Zooplankton Transverse Analysis' is the identification and count of zooplankton at low magnification for 0.02 of the silk block.</a:t>
            </a:r>
          </a:p>
          <a:p>
            <a:pPr lvl="2"/>
            <a:r>
              <a:rPr lang="en-US" sz="1000" dirty="0"/>
              <a:t>'Zooplankton Eye Count Analysis' is the identification and count of zooplankton &gt; 2mm for the whole silk block.</a:t>
            </a:r>
            <a:endParaRPr lang="en-US" sz="1400" dirty="0"/>
          </a:p>
          <a:p>
            <a:pPr lvl="1"/>
            <a:r>
              <a:rPr lang="en-US" sz="1400" dirty="0"/>
              <a:t>From the sub-sections, abundances of observed taxa are assigned a number on an ordinal scale</a:t>
            </a:r>
          </a:p>
          <a:p>
            <a:pPr lvl="1"/>
            <a:r>
              <a:rPr lang="en-US" sz="1400" dirty="0"/>
              <a:t>Ordinal scale corresponds to approximate estimates of zooplankton density</a:t>
            </a:r>
          </a:p>
          <a:p>
            <a:pPr marL="457200" lvl="1" indent="0">
              <a:buNone/>
            </a:pPr>
            <a:br>
              <a:rPr lang="en-US" sz="1400" dirty="0"/>
            </a:br>
            <a:endParaRPr lang="en-US" sz="1400" dirty="0"/>
          </a:p>
          <a:p>
            <a:pPr lvl="1"/>
            <a:endParaRPr lang="en-US" sz="1400" dirty="0"/>
          </a:p>
          <a:p>
            <a:pPr lvl="1"/>
            <a:endParaRPr lang="en-US" sz="1400" dirty="0"/>
          </a:p>
          <a:p>
            <a:pPr lvl="1"/>
            <a:endParaRPr lang="en-US" sz="1400" dirty="0"/>
          </a:p>
        </p:txBody>
      </p:sp>
    </p:spTree>
    <p:extLst>
      <p:ext uri="{BB962C8B-B14F-4D97-AF65-F5344CB8AC3E}">
        <p14:creationId xmlns:p14="http://schemas.microsoft.com/office/powerpoint/2010/main" val="286273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err="1"/>
              <a:t>GoM</a:t>
            </a:r>
            <a:r>
              <a:rPr lang="en-US" dirty="0"/>
              <a:t> Transect Survey History</a:t>
            </a:r>
            <a:br>
              <a:rPr lang="en-US" dirty="0"/>
            </a:br>
            <a:r>
              <a:rPr lang="en-US" sz="2000" dirty="0">
                <a:solidFill>
                  <a:schemeClr val="tx1">
                    <a:lumMod val="85000"/>
                    <a:lumOff val="15000"/>
                  </a:schemeClr>
                </a:solidFill>
              </a:rPr>
              <a:t>Changes in ownership/design of the Gulf of Maine CPR</a:t>
            </a:r>
          </a:p>
        </p:txBody>
      </p:sp>
      <p:sp>
        <p:nvSpPr>
          <p:cNvPr id="7" name="Content Placeholder 2"/>
          <p:cNvSpPr txBox="1">
            <a:spLocks/>
          </p:cNvSpPr>
          <p:nvPr/>
        </p:nvSpPr>
        <p:spPr>
          <a:xfrm>
            <a:off x="202459" y="1698179"/>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The Gulf of Maine Continuous Plankton Recorder Survey began in 1961 with operations alternating between NOAA and the Sir Alister Hardy Foundation (SAHFOS, now Marine Biology Association of UK)</a:t>
            </a:r>
          </a:p>
          <a:p>
            <a:r>
              <a:rPr lang="en-US" sz="1600" dirty="0"/>
              <a:t>Data gaps occur in 1974-1977 and 2018-2020. </a:t>
            </a:r>
          </a:p>
          <a:p>
            <a:r>
              <a:rPr lang="en-US" sz="1600" dirty="0"/>
              <a:t>Gulf of Maine Survey resumed in winter of 2020-21 under funding through NOAA and coordination with MAB and Woods Hole Oceanographic Institute.</a:t>
            </a:r>
          </a:p>
        </p:txBody>
      </p:sp>
      <p:pic>
        <p:nvPicPr>
          <p:cNvPr id="3" name="Picture 2">
            <a:extLst>
              <a:ext uri="{FF2B5EF4-FFF2-40B4-BE49-F238E27FC236}">
                <a16:creationId xmlns:a16="http://schemas.microsoft.com/office/drawing/2014/main" id="{574D0165-88E2-4848-A391-39EEC6CAD6B8}"/>
              </a:ext>
            </a:extLst>
          </p:cNvPr>
          <p:cNvPicPr>
            <a:picLocks noChangeAspect="1"/>
          </p:cNvPicPr>
          <p:nvPr/>
        </p:nvPicPr>
        <p:blipFill>
          <a:blip r:embed="rId2"/>
          <a:stretch>
            <a:fillRect/>
          </a:stretch>
        </p:blipFill>
        <p:spPr>
          <a:xfrm>
            <a:off x="5393247" y="3787623"/>
            <a:ext cx="3257006" cy="2740835"/>
          </a:xfrm>
          <a:prstGeom prst="rect">
            <a:avLst/>
          </a:prstGeom>
        </p:spPr>
      </p:pic>
      <p:cxnSp>
        <p:nvCxnSpPr>
          <p:cNvPr id="5" name="Straight Connector 4">
            <a:extLst>
              <a:ext uri="{FF2B5EF4-FFF2-40B4-BE49-F238E27FC236}">
                <a16:creationId xmlns:a16="http://schemas.microsoft.com/office/drawing/2014/main" id="{E8CAB46D-9966-6641-82C2-1A4E534EEC8B}"/>
              </a:ext>
            </a:extLst>
          </p:cNvPr>
          <p:cNvCxnSpPr>
            <a:cxnSpLocks/>
          </p:cNvCxnSpPr>
          <p:nvPr/>
        </p:nvCxnSpPr>
        <p:spPr>
          <a:xfrm flipV="1">
            <a:off x="311529" y="4933787"/>
            <a:ext cx="4765568" cy="3966"/>
          </a:xfrm>
          <a:prstGeom prst="line">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Oval 7">
            <a:extLst>
              <a:ext uri="{FF2B5EF4-FFF2-40B4-BE49-F238E27FC236}">
                <a16:creationId xmlns:a16="http://schemas.microsoft.com/office/drawing/2014/main" id="{EFFA34A7-1430-9F45-B59A-22EAE1C59934}"/>
              </a:ext>
            </a:extLst>
          </p:cNvPr>
          <p:cNvSpPr/>
          <p:nvPr/>
        </p:nvSpPr>
        <p:spPr>
          <a:xfrm>
            <a:off x="303775" y="4889855"/>
            <a:ext cx="95795" cy="95795"/>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D16E7E-2747-684E-A3B2-96AF0D5CFB7A}"/>
              </a:ext>
            </a:extLst>
          </p:cNvPr>
          <p:cNvSpPr txBox="1"/>
          <p:nvPr/>
        </p:nvSpPr>
        <p:spPr>
          <a:xfrm>
            <a:off x="349757" y="4482021"/>
            <a:ext cx="859531" cy="461665"/>
          </a:xfrm>
          <a:prstGeom prst="rect">
            <a:avLst/>
          </a:prstGeom>
          <a:noFill/>
        </p:spPr>
        <p:txBody>
          <a:bodyPr wrap="none" rtlCol="0">
            <a:spAutoFit/>
          </a:bodyPr>
          <a:lstStyle/>
          <a:p>
            <a:pPr algn="ctr"/>
            <a:r>
              <a:rPr lang="en-US" sz="1200" dirty="0">
                <a:solidFill>
                  <a:schemeClr val="tx2"/>
                </a:solidFill>
              </a:rPr>
              <a:t>1961-1974</a:t>
            </a:r>
            <a:br>
              <a:rPr lang="en-US" sz="1200" dirty="0">
                <a:solidFill>
                  <a:schemeClr val="tx2"/>
                </a:solidFill>
              </a:rPr>
            </a:br>
            <a:r>
              <a:rPr lang="en-US" sz="1200" dirty="0">
                <a:solidFill>
                  <a:schemeClr val="tx2"/>
                </a:solidFill>
              </a:rPr>
              <a:t>SAHFOS</a:t>
            </a:r>
          </a:p>
        </p:txBody>
      </p:sp>
      <p:sp>
        <p:nvSpPr>
          <p:cNvPr id="10" name="TextBox 9">
            <a:extLst>
              <a:ext uri="{FF2B5EF4-FFF2-40B4-BE49-F238E27FC236}">
                <a16:creationId xmlns:a16="http://schemas.microsoft.com/office/drawing/2014/main" id="{A712919A-2AF2-AB49-BBA9-CF9CA81E5EB9}"/>
              </a:ext>
            </a:extLst>
          </p:cNvPr>
          <p:cNvSpPr txBox="1"/>
          <p:nvPr/>
        </p:nvSpPr>
        <p:spPr>
          <a:xfrm>
            <a:off x="2041049" y="4476978"/>
            <a:ext cx="859531" cy="461665"/>
          </a:xfrm>
          <a:prstGeom prst="rect">
            <a:avLst/>
          </a:prstGeom>
          <a:noFill/>
        </p:spPr>
        <p:txBody>
          <a:bodyPr wrap="none" rtlCol="0">
            <a:spAutoFit/>
          </a:bodyPr>
          <a:lstStyle/>
          <a:p>
            <a:pPr algn="ctr"/>
            <a:r>
              <a:rPr lang="en-US" sz="1200" dirty="0">
                <a:solidFill>
                  <a:schemeClr val="tx2"/>
                </a:solidFill>
              </a:rPr>
              <a:t>1975-2013</a:t>
            </a:r>
            <a:br>
              <a:rPr lang="en-US" sz="1200" dirty="0">
                <a:solidFill>
                  <a:schemeClr val="tx2"/>
                </a:solidFill>
              </a:rPr>
            </a:br>
            <a:r>
              <a:rPr lang="en-US" sz="1200" dirty="0">
                <a:solidFill>
                  <a:schemeClr val="tx2"/>
                </a:solidFill>
              </a:rPr>
              <a:t>NOAA</a:t>
            </a:r>
          </a:p>
        </p:txBody>
      </p:sp>
      <p:sp>
        <p:nvSpPr>
          <p:cNvPr id="11" name="TextBox 10">
            <a:extLst>
              <a:ext uri="{FF2B5EF4-FFF2-40B4-BE49-F238E27FC236}">
                <a16:creationId xmlns:a16="http://schemas.microsoft.com/office/drawing/2014/main" id="{A303AA2A-793D-9A4B-BD10-503B27773DBB}"/>
              </a:ext>
            </a:extLst>
          </p:cNvPr>
          <p:cNvSpPr txBox="1"/>
          <p:nvPr/>
        </p:nvSpPr>
        <p:spPr>
          <a:xfrm>
            <a:off x="3602364" y="4480945"/>
            <a:ext cx="859531" cy="461665"/>
          </a:xfrm>
          <a:prstGeom prst="rect">
            <a:avLst/>
          </a:prstGeom>
          <a:noFill/>
        </p:spPr>
        <p:txBody>
          <a:bodyPr wrap="none" rtlCol="0">
            <a:spAutoFit/>
          </a:bodyPr>
          <a:lstStyle/>
          <a:p>
            <a:pPr algn="ctr"/>
            <a:r>
              <a:rPr lang="en-US" sz="1200" dirty="0">
                <a:solidFill>
                  <a:schemeClr val="tx2"/>
                </a:solidFill>
              </a:rPr>
              <a:t>2014-2017</a:t>
            </a:r>
            <a:br>
              <a:rPr lang="en-US" sz="1200" dirty="0">
                <a:solidFill>
                  <a:schemeClr val="tx2"/>
                </a:solidFill>
              </a:rPr>
            </a:br>
            <a:r>
              <a:rPr lang="en-US" sz="1200" dirty="0">
                <a:solidFill>
                  <a:schemeClr val="tx2"/>
                </a:solidFill>
              </a:rPr>
              <a:t>SAHFOS</a:t>
            </a:r>
          </a:p>
        </p:txBody>
      </p:sp>
      <p:cxnSp>
        <p:nvCxnSpPr>
          <p:cNvPr id="13" name="Straight Connector 12">
            <a:extLst>
              <a:ext uri="{FF2B5EF4-FFF2-40B4-BE49-F238E27FC236}">
                <a16:creationId xmlns:a16="http://schemas.microsoft.com/office/drawing/2014/main" id="{688B553C-5D85-5E43-8763-E539819F42E5}"/>
              </a:ext>
            </a:extLst>
          </p:cNvPr>
          <p:cNvCxnSpPr/>
          <p:nvPr/>
        </p:nvCxnSpPr>
        <p:spPr>
          <a:xfrm>
            <a:off x="1325279" y="4549215"/>
            <a:ext cx="0" cy="30401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9A6DB2-28FD-2C4B-97E4-4F0311A6E8BF}"/>
              </a:ext>
            </a:extLst>
          </p:cNvPr>
          <p:cNvCxnSpPr/>
          <p:nvPr/>
        </p:nvCxnSpPr>
        <p:spPr>
          <a:xfrm>
            <a:off x="3633404" y="4549216"/>
            <a:ext cx="0" cy="30401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DC5AEFF-0FC6-8944-80C3-CA7E42EC973D}"/>
              </a:ext>
            </a:extLst>
          </p:cNvPr>
          <p:cNvSpPr/>
          <p:nvPr/>
        </p:nvSpPr>
        <p:spPr>
          <a:xfrm>
            <a:off x="3695685" y="4885890"/>
            <a:ext cx="95795" cy="95795"/>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FA33A1F-AED2-4842-BDBE-6A3458DAC9E2}"/>
              </a:ext>
            </a:extLst>
          </p:cNvPr>
          <p:cNvSpPr txBox="1"/>
          <p:nvPr/>
        </p:nvSpPr>
        <p:spPr>
          <a:xfrm>
            <a:off x="2838986" y="5023257"/>
            <a:ext cx="1811383" cy="461665"/>
          </a:xfrm>
          <a:prstGeom prst="rect">
            <a:avLst/>
          </a:prstGeom>
          <a:noFill/>
        </p:spPr>
        <p:txBody>
          <a:bodyPr wrap="square" rtlCol="0">
            <a:spAutoFit/>
          </a:bodyPr>
          <a:lstStyle/>
          <a:p>
            <a:pPr algn="ctr"/>
            <a:r>
              <a:rPr lang="en-US" sz="1200" dirty="0">
                <a:solidFill>
                  <a:schemeClr val="tx2"/>
                </a:solidFill>
              </a:rPr>
              <a:t>May 2014 </a:t>
            </a:r>
          </a:p>
          <a:p>
            <a:pPr algn="ctr"/>
            <a:r>
              <a:rPr lang="en-US" sz="1200" dirty="0">
                <a:solidFill>
                  <a:schemeClr val="tx2"/>
                </a:solidFill>
              </a:rPr>
              <a:t>Transect Shifts to Portland</a:t>
            </a:r>
          </a:p>
        </p:txBody>
      </p:sp>
      <p:cxnSp>
        <p:nvCxnSpPr>
          <p:cNvPr id="17" name="Straight Connector 16">
            <a:extLst>
              <a:ext uri="{FF2B5EF4-FFF2-40B4-BE49-F238E27FC236}">
                <a16:creationId xmlns:a16="http://schemas.microsoft.com/office/drawing/2014/main" id="{B90CA94C-3E4A-C846-B33D-1896E683A1E0}"/>
              </a:ext>
            </a:extLst>
          </p:cNvPr>
          <p:cNvCxnSpPr/>
          <p:nvPr/>
        </p:nvCxnSpPr>
        <p:spPr>
          <a:xfrm>
            <a:off x="1399298" y="4544853"/>
            <a:ext cx="0" cy="30401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105055E-0E36-0F41-9D31-505F5602B7C9}"/>
              </a:ext>
            </a:extLst>
          </p:cNvPr>
          <p:cNvCxnSpPr/>
          <p:nvPr/>
        </p:nvCxnSpPr>
        <p:spPr>
          <a:xfrm>
            <a:off x="4412825" y="4544852"/>
            <a:ext cx="0" cy="30401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16D40664-61C8-E640-AD4E-2D580F7E2A6A}"/>
              </a:ext>
            </a:extLst>
          </p:cNvPr>
          <p:cNvSpPr txBox="1"/>
          <p:nvPr/>
        </p:nvSpPr>
        <p:spPr>
          <a:xfrm>
            <a:off x="4455860" y="4482021"/>
            <a:ext cx="827471" cy="461665"/>
          </a:xfrm>
          <a:prstGeom prst="rect">
            <a:avLst/>
          </a:prstGeom>
          <a:noFill/>
        </p:spPr>
        <p:txBody>
          <a:bodyPr wrap="none" rtlCol="0">
            <a:spAutoFit/>
          </a:bodyPr>
          <a:lstStyle/>
          <a:p>
            <a:pPr algn="ctr"/>
            <a:r>
              <a:rPr lang="en-US" sz="1200" dirty="0">
                <a:solidFill>
                  <a:schemeClr val="tx2"/>
                </a:solidFill>
              </a:rPr>
              <a:t>2020-????</a:t>
            </a:r>
            <a:br>
              <a:rPr lang="en-US" sz="1200" dirty="0">
                <a:solidFill>
                  <a:schemeClr val="tx2"/>
                </a:solidFill>
              </a:rPr>
            </a:br>
            <a:r>
              <a:rPr lang="en-US" sz="1200" dirty="0">
                <a:solidFill>
                  <a:schemeClr val="tx2"/>
                </a:solidFill>
              </a:rPr>
              <a:t>NOAA</a:t>
            </a:r>
          </a:p>
        </p:txBody>
      </p:sp>
      <p:cxnSp>
        <p:nvCxnSpPr>
          <p:cNvPr id="20" name="Straight Connector 19">
            <a:extLst>
              <a:ext uri="{FF2B5EF4-FFF2-40B4-BE49-F238E27FC236}">
                <a16:creationId xmlns:a16="http://schemas.microsoft.com/office/drawing/2014/main" id="{CCFC7168-8978-8D4B-8370-73D02F93793F}"/>
              </a:ext>
            </a:extLst>
          </p:cNvPr>
          <p:cNvCxnSpPr/>
          <p:nvPr/>
        </p:nvCxnSpPr>
        <p:spPr>
          <a:xfrm>
            <a:off x="4486844" y="4549199"/>
            <a:ext cx="0" cy="30401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2422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785932" y="2977857"/>
            <a:ext cx="7306917" cy="902286"/>
          </a:xfrm>
        </p:spPr>
        <p:txBody>
          <a:bodyPr>
            <a:noAutofit/>
          </a:bodyPr>
          <a:lstStyle/>
          <a:p>
            <a:pPr algn="ctr"/>
            <a:r>
              <a:rPr lang="en-US" sz="5000" dirty="0">
                <a:solidFill>
                  <a:schemeClr val="bg1"/>
                </a:solidFill>
              </a:rPr>
              <a:t>Key Species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704" y="164367"/>
            <a:ext cx="1403505" cy="391970"/>
          </a:xfrm>
          <a:prstGeom prst="rect">
            <a:avLst/>
          </a:prstGeom>
        </p:spPr>
      </p:pic>
    </p:spTree>
    <p:extLst>
      <p:ext uri="{BB962C8B-B14F-4D97-AF65-F5344CB8AC3E}">
        <p14:creationId xmlns:p14="http://schemas.microsoft.com/office/powerpoint/2010/main" val="39575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Important Zooplankton of the CPR Survey</a:t>
            </a:r>
            <a:br>
              <a:rPr lang="en-US" dirty="0"/>
            </a:br>
            <a:r>
              <a:rPr lang="en-US" sz="2000" dirty="0">
                <a:solidFill>
                  <a:schemeClr val="tx1">
                    <a:lumMod val="85000"/>
                    <a:lumOff val="15000"/>
                  </a:schemeClr>
                </a:solidFill>
              </a:rPr>
              <a:t>Key species to the nearshore ecosystem </a:t>
            </a:r>
          </a:p>
        </p:txBody>
      </p:sp>
      <p:sp>
        <p:nvSpPr>
          <p:cNvPr id="7" name="Content Placeholder 2"/>
          <p:cNvSpPr txBox="1">
            <a:spLocks/>
          </p:cNvSpPr>
          <p:nvPr/>
        </p:nvSpPr>
        <p:spPr>
          <a:xfrm>
            <a:off x="202459" y="1572223"/>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Gulf of Maine Transect:</a:t>
            </a:r>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endParaRPr lang="en-US" sz="1600" dirty="0"/>
          </a:p>
          <a:p>
            <a:pPr marL="0" indent="0">
              <a:buNone/>
            </a:pPr>
            <a:endParaRPr lang="en-US" sz="1600" dirty="0"/>
          </a:p>
          <a:p>
            <a:r>
              <a:rPr lang="en-US" sz="1600" dirty="0"/>
              <a:t>Mid-Atlantic Bight Transect:</a:t>
            </a:r>
          </a:p>
        </p:txBody>
      </p:sp>
      <p:graphicFrame>
        <p:nvGraphicFramePr>
          <p:cNvPr id="3" name="Table 3">
            <a:extLst>
              <a:ext uri="{FF2B5EF4-FFF2-40B4-BE49-F238E27FC236}">
                <a16:creationId xmlns:a16="http://schemas.microsoft.com/office/drawing/2014/main" id="{777CDD9B-9A27-3F4E-9456-3C05487B03B9}"/>
              </a:ext>
            </a:extLst>
          </p:cNvPr>
          <p:cNvGraphicFramePr>
            <a:graphicFrameLocks noGrp="1"/>
          </p:cNvGraphicFramePr>
          <p:nvPr>
            <p:extLst>
              <p:ext uri="{D42A27DB-BD31-4B8C-83A1-F6EECF244321}">
                <p14:modId xmlns:p14="http://schemas.microsoft.com/office/powerpoint/2010/main" val="3529632464"/>
              </p:ext>
            </p:extLst>
          </p:nvPr>
        </p:nvGraphicFramePr>
        <p:xfrm>
          <a:off x="271630" y="2019662"/>
          <a:ext cx="8600739" cy="2097382"/>
        </p:xfrm>
        <a:graphic>
          <a:graphicData uri="http://schemas.openxmlformats.org/drawingml/2006/table">
            <a:tbl>
              <a:tblPr firstRow="1" bandRow="1">
                <a:tableStyleId>{5C22544A-7EE6-4342-B048-85BDC9FD1C3A}</a:tableStyleId>
              </a:tblPr>
              <a:tblGrid>
                <a:gridCol w="2946976">
                  <a:extLst>
                    <a:ext uri="{9D8B030D-6E8A-4147-A177-3AD203B41FA5}">
                      <a16:colId xmlns:a16="http://schemas.microsoft.com/office/drawing/2014/main" val="3584222884"/>
                    </a:ext>
                  </a:extLst>
                </a:gridCol>
                <a:gridCol w="1353393">
                  <a:extLst>
                    <a:ext uri="{9D8B030D-6E8A-4147-A177-3AD203B41FA5}">
                      <a16:colId xmlns:a16="http://schemas.microsoft.com/office/drawing/2014/main" val="2632908875"/>
                    </a:ext>
                  </a:extLst>
                </a:gridCol>
                <a:gridCol w="2150185">
                  <a:extLst>
                    <a:ext uri="{9D8B030D-6E8A-4147-A177-3AD203B41FA5}">
                      <a16:colId xmlns:a16="http://schemas.microsoft.com/office/drawing/2014/main" val="1310498321"/>
                    </a:ext>
                  </a:extLst>
                </a:gridCol>
                <a:gridCol w="2150185">
                  <a:extLst>
                    <a:ext uri="{9D8B030D-6E8A-4147-A177-3AD203B41FA5}">
                      <a16:colId xmlns:a16="http://schemas.microsoft.com/office/drawing/2014/main" val="2541048888"/>
                    </a:ext>
                  </a:extLst>
                </a:gridCol>
              </a:tblGrid>
              <a:tr h="330048">
                <a:tc>
                  <a:txBody>
                    <a:bodyPr/>
                    <a:lstStyle/>
                    <a:p>
                      <a:r>
                        <a:rPr lang="en-US" sz="1200" b="0" i="0" dirty="0">
                          <a:latin typeface="Arial" panose="020B0604020202020204" pitchFamily="34" charset="0"/>
                          <a:cs typeface="Arial" panose="020B0604020202020204" pitchFamily="34" charset="0"/>
                        </a:rPr>
                        <a:t>Most Common</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Percent Occurrence</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Highest Density</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Mean Density (#/100 cubic meters)</a:t>
                      </a:r>
                    </a:p>
                  </a:txBody>
                  <a:tcPr marL="81382" marR="81382" marT="40691" marB="40691"/>
                </a:tc>
                <a:extLst>
                  <a:ext uri="{0D108BD9-81ED-4DB2-BD59-A6C34878D82A}">
                    <a16:rowId xmlns:a16="http://schemas.microsoft.com/office/drawing/2014/main" val="3307515657"/>
                  </a:ext>
                </a:extLst>
              </a:tr>
              <a:tr h="330048">
                <a:tc>
                  <a:txBody>
                    <a:bodyPr/>
                    <a:lstStyle/>
                    <a:p>
                      <a:r>
                        <a:rPr lang="en-US" sz="1200" b="0" i="0" dirty="0">
                          <a:latin typeface="Arial" panose="020B0604020202020204" pitchFamily="34" charset="0"/>
                          <a:cs typeface="Arial" panose="020B0604020202020204" pitchFamily="34" charset="0"/>
                        </a:rPr>
                        <a:t>Calanus finmarchicus V-VI</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85%</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Calanus finmarchicus I-IV</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12,173</a:t>
                      </a:r>
                    </a:p>
                  </a:txBody>
                  <a:tcPr marL="81382" marR="81382" marT="40691" marB="40691"/>
                </a:tc>
                <a:extLst>
                  <a:ext uri="{0D108BD9-81ED-4DB2-BD59-A6C34878D82A}">
                    <a16:rowId xmlns:a16="http://schemas.microsoft.com/office/drawing/2014/main" val="1644905284"/>
                  </a:ext>
                </a:extLst>
              </a:tr>
              <a:tr h="330048">
                <a:tc>
                  <a:txBody>
                    <a:bodyPr/>
                    <a:lstStyle/>
                    <a:p>
                      <a:r>
                        <a:rPr lang="en-US" sz="1200" b="0" i="0" dirty="0" err="1">
                          <a:latin typeface="Arial" panose="020B0604020202020204" pitchFamily="34" charset="0"/>
                          <a:cs typeface="Arial" panose="020B0604020202020204" pitchFamily="34" charset="0"/>
                        </a:rPr>
                        <a:t>Euphausiacea</a:t>
                      </a:r>
                      <a:r>
                        <a:rPr lang="en-US" sz="1200" b="0" i="0" dirty="0">
                          <a:latin typeface="Arial" panose="020B0604020202020204" pitchFamily="34" charset="0"/>
                          <a:cs typeface="Arial" panose="020B0604020202020204" pitchFamily="34" charset="0"/>
                        </a:rPr>
                        <a:t>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55%</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Centropages typicus</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10,761</a:t>
                      </a:r>
                    </a:p>
                  </a:txBody>
                  <a:tcPr marL="81382" marR="81382" marT="40691" marB="40691"/>
                </a:tc>
                <a:extLst>
                  <a:ext uri="{0D108BD9-81ED-4DB2-BD59-A6C34878D82A}">
                    <a16:rowId xmlns:a16="http://schemas.microsoft.com/office/drawing/2014/main" val="3945416447"/>
                  </a:ext>
                </a:extLst>
              </a:tr>
              <a:tr h="330048">
                <a:tc>
                  <a:txBody>
                    <a:bodyPr/>
                    <a:lstStyle/>
                    <a:p>
                      <a:r>
                        <a:rPr lang="en-US" sz="1200" b="0" i="0" dirty="0">
                          <a:latin typeface="Arial" panose="020B0604020202020204" pitchFamily="34" charset="0"/>
                          <a:cs typeface="Arial" panose="020B0604020202020204" pitchFamily="34" charset="0"/>
                        </a:rPr>
                        <a:t>Para/Pseudo-</a:t>
                      </a:r>
                      <a:r>
                        <a:rPr lang="en-US" sz="1200" b="0" i="0" dirty="0" err="1">
                          <a:latin typeface="Arial" panose="020B0604020202020204" pitchFamily="34" charset="0"/>
                          <a:cs typeface="Arial" panose="020B0604020202020204" pitchFamily="34" charset="0"/>
                        </a:rPr>
                        <a:t>calanus</a:t>
                      </a:r>
                      <a:r>
                        <a:rPr lang="en-US" sz="1200" b="0" i="0" dirty="0">
                          <a:latin typeface="Arial" panose="020B0604020202020204" pitchFamily="34" charset="0"/>
                          <a:cs typeface="Arial" panose="020B0604020202020204" pitchFamily="34" charset="0"/>
                        </a:rPr>
                        <a:t>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52%</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Radiolaria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9,247</a:t>
                      </a:r>
                    </a:p>
                  </a:txBody>
                  <a:tcPr marL="81382" marR="81382" marT="40691" marB="40691"/>
                </a:tc>
                <a:extLst>
                  <a:ext uri="{0D108BD9-81ED-4DB2-BD59-A6C34878D82A}">
                    <a16:rowId xmlns:a16="http://schemas.microsoft.com/office/drawing/2014/main" val="3547163037"/>
                  </a:ext>
                </a:extLst>
              </a:tr>
              <a:tr h="3300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Calanus finmarchicus I-IV</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51%</a:t>
                      </a:r>
                    </a:p>
                  </a:txBody>
                  <a:tcPr marL="81382" marR="81382" marT="40691" marB="40691"/>
                </a:tc>
                <a:tc>
                  <a:txBody>
                    <a:bodyPr/>
                    <a:lstStyle/>
                    <a:p>
                      <a:r>
                        <a:rPr lang="en-US" sz="1200" b="0" i="0" dirty="0" err="1">
                          <a:latin typeface="Arial" panose="020B0604020202020204" pitchFamily="34" charset="0"/>
                          <a:cs typeface="Arial" panose="020B0604020202020204" pitchFamily="34" charset="0"/>
                        </a:rPr>
                        <a:t>Acantharia</a:t>
                      </a:r>
                      <a:r>
                        <a:rPr lang="en-US" sz="1200" b="0" i="0" dirty="0">
                          <a:latin typeface="Arial" panose="020B0604020202020204" pitchFamily="34" charset="0"/>
                          <a:cs typeface="Arial" panose="020B0604020202020204" pitchFamily="34" charset="0"/>
                        </a:rPr>
                        <a:t>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9,045</a:t>
                      </a:r>
                    </a:p>
                  </a:txBody>
                  <a:tcPr marL="81382" marR="81382" marT="40691" marB="40691"/>
                </a:tc>
                <a:extLst>
                  <a:ext uri="{0D108BD9-81ED-4DB2-BD59-A6C34878D82A}">
                    <a16:rowId xmlns:a16="http://schemas.microsoft.com/office/drawing/2014/main" val="2027098180"/>
                  </a:ext>
                </a:extLst>
              </a:tr>
              <a:tr h="3300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Centropages typicus</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49%</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Para/Pseudo-</a:t>
                      </a:r>
                      <a:r>
                        <a:rPr lang="en-US" sz="1200" b="0" i="0" dirty="0" err="1">
                          <a:latin typeface="Arial" panose="020B0604020202020204" pitchFamily="34" charset="0"/>
                          <a:cs typeface="Arial" panose="020B0604020202020204" pitchFamily="34" charset="0"/>
                        </a:rPr>
                        <a:t>calanus</a:t>
                      </a:r>
                      <a:r>
                        <a:rPr lang="en-US" sz="1200" b="0" i="0" dirty="0">
                          <a:latin typeface="Arial" panose="020B0604020202020204" pitchFamily="34" charset="0"/>
                          <a:cs typeface="Arial" panose="020B0604020202020204" pitchFamily="34" charset="0"/>
                        </a:rPr>
                        <a:t>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4,908</a:t>
                      </a:r>
                    </a:p>
                  </a:txBody>
                  <a:tcPr marL="81382" marR="81382" marT="40691" marB="40691"/>
                </a:tc>
                <a:extLst>
                  <a:ext uri="{0D108BD9-81ED-4DB2-BD59-A6C34878D82A}">
                    <a16:rowId xmlns:a16="http://schemas.microsoft.com/office/drawing/2014/main" val="3540821701"/>
                  </a:ext>
                </a:extLst>
              </a:tr>
            </a:tbl>
          </a:graphicData>
        </a:graphic>
      </p:graphicFrame>
      <p:graphicFrame>
        <p:nvGraphicFramePr>
          <p:cNvPr id="5" name="Table 3">
            <a:extLst>
              <a:ext uri="{FF2B5EF4-FFF2-40B4-BE49-F238E27FC236}">
                <a16:creationId xmlns:a16="http://schemas.microsoft.com/office/drawing/2014/main" id="{5FF74F95-329C-0249-84E7-D100DA944064}"/>
              </a:ext>
            </a:extLst>
          </p:cNvPr>
          <p:cNvGraphicFramePr>
            <a:graphicFrameLocks noGrp="1"/>
          </p:cNvGraphicFramePr>
          <p:nvPr>
            <p:extLst>
              <p:ext uri="{D42A27DB-BD31-4B8C-83A1-F6EECF244321}">
                <p14:modId xmlns:p14="http://schemas.microsoft.com/office/powerpoint/2010/main" val="4197012285"/>
              </p:ext>
            </p:extLst>
          </p:nvPr>
        </p:nvGraphicFramePr>
        <p:xfrm>
          <a:off x="271630" y="4616678"/>
          <a:ext cx="8600739" cy="2097382"/>
        </p:xfrm>
        <a:graphic>
          <a:graphicData uri="http://schemas.openxmlformats.org/drawingml/2006/table">
            <a:tbl>
              <a:tblPr firstRow="1" bandRow="1">
                <a:tableStyleId>{5C22544A-7EE6-4342-B048-85BDC9FD1C3A}</a:tableStyleId>
              </a:tblPr>
              <a:tblGrid>
                <a:gridCol w="2946976">
                  <a:extLst>
                    <a:ext uri="{9D8B030D-6E8A-4147-A177-3AD203B41FA5}">
                      <a16:colId xmlns:a16="http://schemas.microsoft.com/office/drawing/2014/main" val="3584222884"/>
                    </a:ext>
                  </a:extLst>
                </a:gridCol>
                <a:gridCol w="1353393">
                  <a:extLst>
                    <a:ext uri="{9D8B030D-6E8A-4147-A177-3AD203B41FA5}">
                      <a16:colId xmlns:a16="http://schemas.microsoft.com/office/drawing/2014/main" val="2632908875"/>
                    </a:ext>
                  </a:extLst>
                </a:gridCol>
                <a:gridCol w="2194561">
                  <a:extLst>
                    <a:ext uri="{9D8B030D-6E8A-4147-A177-3AD203B41FA5}">
                      <a16:colId xmlns:a16="http://schemas.microsoft.com/office/drawing/2014/main" val="1310498321"/>
                    </a:ext>
                  </a:extLst>
                </a:gridCol>
                <a:gridCol w="2105809">
                  <a:extLst>
                    <a:ext uri="{9D8B030D-6E8A-4147-A177-3AD203B41FA5}">
                      <a16:colId xmlns:a16="http://schemas.microsoft.com/office/drawing/2014/main" val="2541048888"/>
                    </a:ext>
                  </a:extLst>
                </a:gridCol>
              </a:tblGrid>
              <a:tr h="330048">
                <a:tc>
                  <a:txBody>
                    <a:bodyPr/>
                    <a:lstStyle/>
                    <a:p>
                      <a:r>
                        <a:rPr lang="en-US" sz="1200" b="0" i="0" dirty="0">
                          <a:latin typeface="Arial" panose="020B0604020202020204" pitchFamily="34" charset="0"/>
                          <a:cs typeface="Arial" panose="020B0604020202020204" pitchFamily="34" charset="0"/>
                        </a:rPr>
                        <a:t>Most Common</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Percent Occurrence</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Highest Density</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Mean Density (#/100 cubic meters)</a:t>
                      </a:r>
                    </a:p>
                  </a:txBody>
                  <a:tcPr marL="81382" marR="81382" marT="40691" marB="40691"/>
                </a:tc>
                <a:extLst>
                  <a:ext uri="{0D108BD9-81ED-4DB2-BD59-A6C34878D82A}">
                    <a16:rowId xmlns:a16="http://schemas.microsoft.com/office/drawing/2014/main" val="3307515657"/>
                  </a:ext>
                </a:extLst>
              </a:tr>
              <a:tr h="330048">
                <a:tc>
                  <a:txBody>
                    <a:bodyPr/>
                    <a:lstStyle/>
                    <a:p>
                      <a:r>
                        <a:rPr lang="en-US" sz="1200" b="0" i="0" dirty="0" err="1">
                          <a:latin typeface="Arial" panose="020B0604020202020204" pitchFamily="34" charset="0"/>
                          <a:cs typeface="Arial" panose="020B0604020202020204" pitchFamily="34" charset="0"/>
                        </a:rPr>
                        <a:t>Chaetognatha</a:t>
                      </a:r>
                      <a:r>
                        <a:rPr lang="en-US" sz="1200" b="0" i="0" dirty="0">
                          <a:latin typeface="Arial" panose="020B0604020202020204" pitchFamily="34" charset="0"/>
                          <a:cs typeface="Arial" panose="020B0604020202020204" pitchFamily="34" charset="0"/>
                        </a:rPr>
                        <a:t> - Adult</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49%</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Sarcodina (not </a:t>
                      </a:r>
                      <a:r>
                        <a:rPr lang="en-US" sz="1200" b="0" i="0" dirty="0" err="1">
                          <a:latin typeface="Arial" panose="020B0604020202020204" pitchFamily="34" charset="0"/>
                          <a:cs typeface="Arial" panose="020B0604020202020204" pitchFamily="34" charset="0"/>
                        </a:rPr>
                        <a:t>foraminiferida</a:t>
                      </a:r>
                      <a:r>
                        <a:rPr lang="en-US" sz="1200" b="0" i="0" dirty="0">
                          <a:latin typeface="Arial" panose="020B0604020202020204" pitchFamily="34" charset="0"/>
                          <a:cs typeface="Arial" panose="020B0604020202020204" pitchFamily="34" charset="0"/>
                        </a:rPr>
                        <a:t>)</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2,960</a:t>
                      </a:r>
                    </a:p>
                  </a:txBody>
                  <a:tcPr marL="81382" marR="81382" marT="40691" marB="40691"/>
                </a:tc>
                <a:extLst>
                  <a:ext uri="{0D108BD9-81ED-4DB2-BD59-A6C34878D82A}">
                    <a16:rowId xmlns:a16="http://schemas.microsoft.com/office/drawing/2014/main" val="1644905284"/>
                  </a:ext>
                </a:extLst>
              </a:tr>
              <a:tr h="330048">
                <a:tc>
                  <a:txBody>
                    <a:bodyPr/>
                    <a:lstStyle/>
                    <a:p>
                      <a:r>
                        <a:rPr lang="en-US" sz="1200" b="0" i="0" dirty="0">
                          <a:latin typeface="Arial" panose="020B0604020202020204" pitchFamily="34" charset="0"/>
                          <a:cs typeface="Arial" panose="020B0604020202020204" pitchFamily="34" charset="0"/>
                        </a:rPr>
                        <a:t>Decapoda-</a:t>
                      </a:r>
                      <a:r>
                        <a:rPr lang="en-US" sz="1200" b="0" i="0" dirty="0" err="1">
                          <a:latin typeface="Arial" panose="020B0604020202020204" pitchFamily="34" charset="0"/>
                          <a:cs typeface="Arial" panose="020B0604020202020204" pitchFamily="34" charset="0"/>
                        </a:rPr>
                        <a:t>arthropoda</a:t>
                      </a:r>
                      <a:r>
                        <a:rPr lang="en-US" sz="1200" b="0" i="0" dirty="0">
                          <a:latin typeface="Arial" panose="020B0604020202020204" pitchFamily="34" charset="0"/>
                          <a:cs typeface="Arial" panose="020B0604020202020204" pitchFamily="34" charset="0"/>
                        </a:rPr>
                        <a:t> (not </a:t>
                      </a:r>
                      <a:r>
                        <a:rPr lang="en-US" sz="1200" b="0" i="0" dirty="0" err="1">
                          <a:latin typeface="Arial" panose="020B0604020202020204" pitchFamily="34" charset="0"/>
                          <a:cs typeface="Arial" panose="020B0604020202020204" pitchFamily="34" charset="0"/>
                        </a:rPr>
                        <a:t>brachyura</a:t>
                      </a:r>
                      <a:r>
                        <a:rPr lang="en-US" sz="1200" b="0" i="0" dirty="0">
                          <a:latin typeface="Arial" panose="020B0604020202020204" pitchFamily="34" charset="0"/>
                          <a:cs typeface="Arial" panose="020B0604020202020204" pitchFamily="34" charset="0"/>
                        </a:rPr>
                        <a:t>)</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12%</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Centropages typicus</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1,476</a:t>
                      </a:r>
                    </a:p>
                  </a:txBody>
                  <a:tcPr marL="81382" marR="81382" marT="40691" marB="40691"/>
                </a:tc>
                <a:extLst>
                  <a:ext uri="{0D108BD9-81ED-4DB2-BD59-A6C34878D82A}">
                    <a16:rowId xmlns:a16="http://schemas.microsoft.com/office/drawing/2014/main" val="3945416447"/>
                  </a:ext>
                </a:extLst>
              </a:tr>
              <a:tr h="330048">
                <a:tc>
                  <a:txBody>
                    <a:bodyPr/>
                    <a:lstStyle/>
                    <a:p>
                      <a:r>
                        <a:rPr lang="en-US" sz="1200" b="0" i="0" dirty="0" err="1">
                          <a:latin typeface="Arial" panose="020B0604020202020204" pitchFamily="34" charset="0"/>
                          <a:cs typeface="Arial" panose="020B0604020202020204" pitchFamily="34" charset="0"/>
                        </a:rPr>
                        <a:t>Pleuromamma</a:t>
                      </a:r>
                      <a:r>
                        <a:rPr lang="en-US" sz="1200" b="0" i="0" dirty="0">
                          <a:latin typeface="Arial" panose="020B0604020202020204" pitchFamily="34" charset="0"/>
                          <a:cs typeface="Arial" panose="020B0604020202020204" pitchFamily="34" charset="0"/>
                        </a:rPr>
                        <a:t> borealis</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12%</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Para/Pseudo-</a:t>
                      </a:r>
                      <a:r>
                        <a:rPr lang="en-US" sz="1200" b="0" i="0" dirty="0" err="1">
                          <a:latin typeface="Arial" panose="020B0604020202020204" pitchFamily="34" charset="0"/>
                          <a:cs typeface="Arial" panose="020B0604020202020204" pitchFamily="34" charset="0"/>
                        </a:rPr>
                        <a:t>calanus</a:t>
                      </a:r>
                      <a:r>
                        <a:rPr lang="en-US" sz="1200" b="0" i="0" dirty="0">
                          <a:latin typeface="Arial" panose="020B0604020202020204" pitchFamily="34" charset="0"/>
                          <a:cs typeface="Arial" panose="020B0604020202020204" pitchFamily="34" charset="0"/>
                        </a:rPr>
                        <a:t> spp.</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1,052</a:t>
                      </a:r>
                    </a:p>
                  </a:txBody>
                  <a:tcPr marL="81382" marR="81382" marT="40691" marB="40691"/>
                </a:tc>
                <a:extLst>
                  <a:ext uri="{0D108BD9-81ED-4DB2-BD59-A6C34878D82A}">
                    <a16:rowId xmlns:a16="http://schemas.microsoft.com/office/drawing/2014/main" val="3547163037"/>
                  </a:ext>
                </a:extLst>
              </a:tr>
              <a:tr h="3300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err="1">
                          <a:latin typeface="Arial" panose="020B0604020202020204" pitchFamily="34" charset="0"/>
                          <a:cs typeface="Arial" panose="020B0604020202020204" pitchFamily="34" charset="0"/>
                        </a:rPr>
                        <a:t>Thecosomata</a:t>
                      </a:r>
                      <a:endParaRPr lang="en-US" sz="1200" b="0" i="0" dirty="0">
                        <a:latin typeface="Arial" panose="020B0604020202020204" pitchFamily="34" charset="0"/>
                        <a:cs typeface="Arial" panose="020B0604020202020204" pitchFamily="34" charset="0"/>
                      </a:endParaRPr>
                    </a:p>
                  </a:txBody>
                  <a:tcPr marL="81382" marR="81382" marT="40691" marB="40691"/>
                </a:tc>
                <a:tc>
                  <a:txBody>
                    <a:bodyPr/>
                    <a:lstStyle/>
                    <a:p>
                      <a:r>
                        <a:rPr lang="en-US" sz="1200" b="0" i="0" dirty="0">
                          <a:latin typeface="Arial" panose="020B0604020202020204" pitchFamily="34" charset="0"/>
                          <a:cs typeface="Arial" panose="020B0604020202020204" pitchFamily="34" charset="0"/>
                        </a:rPr>
                        <a:t>8.9%</a:t>
                      </a:r>
                    </a:p>
                  </a:txBody>
                  <a:tcPr marL="81382" marR="81382" marT="40691" marB="40691"/>
                </a:tc>
                <a:tc>
                  <a:txBody>
                    <a:bodyPr/>
                    <a:lstStyle/>
                    <a:p>
                      <a:r>
                        <a:rPr lang="en-US" sz="1200" b="0" i="0" dirty="0" err="1">
                          <a:latin typeface="Arial" panose="020B0604020202020204" pitchFamily="34" charset="0"/>
                          <a:cs typeface="Arial" panose="020B0604020202020204" pitchFamily="34" charset="0"/>
                        </a:rPr>
                        <a:t>Penilia</a:t>
                      </a:r>
                      <a:r>
                        <a:rPr lang="en-US" sz="1200" b="0" i="0" dirty="0">
                          <a:latin typeface="Arial" panose="020B0604020202020204" pitchFamily="34" charset="0"/>
                          <a:cs typeface="Arial" panose="020B0604020202020204" pitchFamily="34" charset="0"/>
                        </a:rPr>
                        <a:t> </a:t>
                      </a:r>
                      <a:r>
                        <a:rPr lang="en-US" sz="1200" b="0" i="0" dirty="0" err="1">
                          <a:latin typeface="Arial" panose="020B0604020202020204" pitchFamily="34" charset="0"/>
                          <a:cs typeface="Arial" panose="020B0604020202020204" pitchFamily="34" charset="0"/>
                        </a:rPr>
                        <a:t>avirostris</a:t>
                      </a:r>
                      <a:endParaRPr lang="en-US" sz="1200" b="0" i="0" dirty="0">
                        <a:latin typeface="Arial" panose="020B0604020202020204" pitchFamily="34" charset="0"/>
                        <a:cs typeface="Arial" panose="020B0604020202020204" pitchFamily="34" charset="0"/>
                      </a:endParaRPr>
                    </a:p>
                  </a:txBody>
                  <a:tcPr marL="81382" marR="81382" marT="40691" marB="40691"/>
                </a:tc>
                <a:tc>
                  <a:txBody>
                    <a:bodyPr/>
                    <a:lstStyle/>
                    <a:p>
                      <a:r>
                        <a:rPr lang="en-US" sz="1200" b="0" i="0" dirty="0">
                          <a:latin typeface="Arial" panose="020B0604020202020204" pitchFamily="34" charset="0"/>
                          <a:cs typeface="Arial" panose="020B0604020202020204" pitchFamily="34" charset="0"/>
                        </a:rPr>
                        <a:t>1,022</a:t>
                      </a:r>
                    </a:p>
                  </a:txBody>
                  <a:tcPr marL="81382" marR="81382" marT="40691" marB="40691"/>
                </a:tc>
                <a:extLst>
                  <a:ext uri="{0D108BD9-81ED-4DB2-BD59-A6C34878D82A}">
                    <a16:rowId xmlns:a16="http://schemas.microsoft.com/office/drawing/2014/main" val="2027098180"/>
                  </a:ext>
                </a:extLst>
              </a:tr>
              <a:tr h="3300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dirty="0" err="1">
                          <a:latin typeface="Arial" panose="020B0604020202020204" pitchFamily="34" charset="0"/>
                          <a:cs typeface="Arial" panose="020B0604020202020204" pitchFamily="34" charset="0"/>
                        </a:rPr>
                        <a:t>Euphausiacea</a:t>
                      </a:r>
                      <a:r>
                        <a:rPr lang="en-US" sz="1200" b="0" i="0" dirty="0">
                          <a:latin typeface="Arial" panose="020B0604020202020204" pitchFamily="34" charset="0"/>
                          <a:cs typeface="Arial" panose="020B0604020202020204" pitchFamily="34" charset="0"/>
                        </a:rPr>
                        <a:t> </a:t>
                      </a:r>
                    </a:p>
                  </a:txBody>
                  <a:tcPr marL="81382" marR="81382" marT="40691" marB="40691"/>
                </a:tc>
                <a:tc>
                  <a:txBody>
                    <a:bodyPr/>
                    <a:lstStyle/>
                    <a:p>
                      <a:r>
                        <a:rPr lang="en-US" sz="1200" b="0" i="0" dirty="0">
                          <a:latin typeface="Arial" panose="020B0604020202020204" pitchFamily="34" charset="0"/>
                          <a:cs typeface="Arial" panose="020B0604020202020204" pitchFamily="34" charset="0"/>
                        </a:rPr>
                        <a:t>8.5%</a:t>
                      </a:r>
                    </a:p>
                  </a:txBody>
                  <a:tcPr marL="81382" marR="81382" marT="40691" marB="40691"/>
                </a:tc>
                <a:tc>
                  <a:txBody>
                    <a:bodyPr/>
                    <a:lstStyle/>
                    <a:p>
                      <a:r>
                        <a:rPr lang="en-US" sz="1200" b="0" i="0" dirty="0" err="1">
                          <a:latin typeface="Arial" panose="020B0604020202020204" pitchFamily="34" charset="0"/>
                          <a:cs typeface="Arial" panose="020B0604020202020204" pitchFamily="34" charset="0"/>
                        </a:rPr>
                        <a:t>Thecosomata</a:t>
                      </a:r>
                      <a:endParaRPr lang="en-US" sz="1200" b="0" i="0" dirty="0">
                        <a:latin typeface="Arial" panose="020B0604020202020204" pitchFamily="34" charset="0"/>
                        <a:cs typeface="Arial" panose="020B0604020202020204" pitchFamily="34" charset="0"/>
                      </a:endParaRPr>
                    </a:p>
                  </a:txBody>
                  <a:tcPr marL="81382" marR="81382" marT="40691" marB="40691"/>
                </a:tc>
                <a:tc>
                  <a:txBody>
                    <a:bodyPr/>
                    <a:lstStyle/>
                    <a:p>
                      <a:r>
                        <a:rPr lang="en-US" sz="1200" b="0" i="0" dirty="0">
                          <a:latin typeface="Arial" panose="020B0604020202020204" pitchFamily="34" charset="0"/>
                          <a:cs typeface="Arial" panose="020B0604020202020204" pitchFamily="34" charset="0"/>
                        </a:rPr>
                        <a:t>947</a:t>
                      </a:r>
                    </a:p>
                  </a:txBody>
                  <a:tcPr marL="81382" marR="81382" marT="40691" marB="40691"/>
                </a:tc>
                <a:extLst>
                  <a:ext uri="{0D108BD9-81ED-4DB2-BD59-A6C34878D82A}">
                    <a16:rowId xmlns:a16="http://schemas.microsoft.com/office/drawing/2014/main" val="3540821701"/>
                  </a:ext>
                </a:extLst>
              </a:tr>
            </a:tbl>
          </a:graphicData>
        </a:graphic>
      </p:graphicFrame>
    </p:spTree>
    <p:extLst>
      <p:ext uri="{BB962C8B-B14F-4D97-AF65-F5344CB8AC3E}">
        <p14:creationId xmlns:p14="http://schemas.microsoft.com/office/powerpoint/2010/main" val="88044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59" y="333828"/>
            <a:ext cx="7306917" cy="1238395"/>
          </a:xfrm>
        </p:spPr>
        <p:txBody>
          <a:bodyPr>
            <a:noAutofit/>
          </a:bodyPr>
          <a:lstStyle/>
          <a:p>
            <a:r>
              <a:rPr lang="en-US" dirty="0"/>
              <a:t>Calanus finmarchicus</a:t>
            </a:r>
            <a:br>
              <a:rPr lang="en-US" dirty="0"/>
            </a:br>
            <a:r>
              <a:rPr lang="en-US" sz="2000" dirty="0">
                <a:solidFill>
                  <a:schemeClr val="tx1">
                    <a:lumMod val="85000"/>
                    <a:lumOff val="15000"/>
                  </a:schemeClr>
                </a:solidFill>
              </a:rPr>
              <a:t>Key zooplankton species</a:t>
            </a:r>
          </a:p>
        </p:txBody>
      </p:sp>
      <p:sp>
        <p:nvSpPr>
          <p:cNvPr id="7" name="Content Placeholder 2"/>
          <p:cNvSpPr txBox="1">
            <a:spLocks/>
          </p:cNvSpPr>
          <p:nvPr/>
        </p:nvSpPr>
        <p:spPr>
          <a:xfrm>
            <a:off x="202459" y="1393379"/>
            <a:ext cx="8520200" cy="4276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Diapause life history strategy: </a:t>
            </a:r>
          </a:p>
          <a:p>
            <a:pPr lvl="1"/>
            <a:r>
              <a:rPr lang="en-US" sz="1200" dirty="0"/>
              <a:t>Adult Calanus finmarchicus overwinter at depth through a process known as diapause</a:t>
            </a:r>
          </a:p>
          <a:p>
            <a:pPr lvl="1"/>
            <a:r>
              <a:rPr lang="en-US" sz="1200" dirty="0"/>
              <a:t>During this period C. finmarchicus does not feed/grow/molt, relying on stored lipid energy reserves</a:t>
            </a:r>
          </a:p>
          <a:p>
            <a:pPr lvl="1"/>
            <a:r>
              <a:rPr lang="en-US" sz="1200" dirty="0"/>
              <a:t>These lipid stores allow C. finmarchicus to leave the surface waters to escape predation and other unfavorable conditions </a:t>
            </a:r>
            <a:endParaRPr lang="en-US" sz="1600" dirty="0"/>
          </a:p>
          <a:p>
            <a:endParaRPr lang="en-US" sz="1600" dirty="0"/>
          </a:p>
          <a:p>
            <a:endParaRPr lang="en-US" sz="1600" dirty="0"/>
          </a:p>
          <a:p>
            <a:r>
              <a:rPr lang="en-US" sz="1600" dirty="0"/>
              <a:t>Ecological significance</a:t>
            </a:r>
          </a:p>
          <a:p>
            <a:pPr lvl="1"/>
            <a:r>
              <a:rPr lang="en-US" sz="1200" dirty="0"/>
              <a:t>Calanus’ high lipid content makes them an energy dense food source for critically endangered species like the North Atlantic right whale.</a:t>
            </a:r>
          </a:p>
          <a:p>
            <a:pPr lvl="1"/>
            <a:r>
              <a:rPr lang="en-US" sz="1200" dirty="0"/>
              <a:t>Calanus’ ability to store carbon as lipids maintains carbon/energy in the food web with Calanus, rather than passing it through via respiration/predation/excretion</a:t>
            </a:r>
          </a:p>
          <a:p>
            <a:pPr lvl="1"/>
            <a:r>
              <a:rPr lang="en-US" sz="1200" dirty="0"/>
              <a:t>Accumulation of carbon in c. fin via lipid storage has been referred to as a “lipid battery”</a:t>
            </a:r>
          </a:p>
          <a:p>
            <a:pPr lvl="1"/>
            <a:r>
              <a:rPr lang="en-US" sz="1200" dirty="0"/>
              <a:t>The amount/size of the “lipid battery” having implications for the foraging success of seasonal foragers like right whales etc.</a:t>
            </a:r>
          </a:p>
        </p:txBody>
      </p:sp>
    </p:spTree>
    <p:extLst>
      <p:ext uri="{BB962C8B-B14F-4D97-AF65-F5344CB8AC3E}">
        <p14:creationId xmlns:p14="http://schemas.microsoft.com/office/powerpoint/2010/main" val="259430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785932" y="2627446"/>
            <a:ext cx="7306917" cy="1603108"/>
          </a:xfrm>
        </p:spPr>
        <p:txBody>
          <a:bodyPr>
            <a:noAutofit/>
          </a:bodyPr>
          <a:lstStyle/>
          <a:p>
            <a:pPr algn="ctr"/>
            <a:r>
              <a:rPr lang="en-US" sz="5000" dirty="0">
                <a:solidFill>
                  <a:schemeClr val="bg1"/>
                </a:solidFill>
              </a:rPr>
              <a:t>Temperature and the Gulf of Maine Copepod Community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704" y="164367"/>
            <a:ext cx="1403505" cy="391970"/>
          </a:xfrm>
          <a:prstGeom prst="rect">
            <a:avLst/>
          </a:prstGeom>
        </p:spPr>
      </p:pic>
    </p:spTree>
    <p:extLst>
      <p:ext uri="{BB962C8B-B14F-4D97-AF65-F5344CB8AC3E}">
        <p14:creationId xmlns:p14="http://schemas.microsoft.com/office/powerpoint/2010/main" val="1740417397"/>
      </p:ext>
    </p:extLst>
  </p:cSld>
  <p:clrMapOvr>
    <a:masterClrMapping/>
  </p:clrMapOvr>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10809</TotalTime>
  <Words>1758</Words>
  <Application>Microsoft Macintosh PowerPoint</Application>
  <PresentationFormat>On-screen Show (4:3)</PresentationFormat>
  <Paragraphs>215</Paragraphs>
  <Slides>20</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Community Patterns of the Continuous Plankton Recorder Survey</vt:lpstr>
      <vt:lpstr>CPR Survey Methods How and why of the CPR Survey</vt:lpstr>
      <vt:lpstr>CPR Survey Methods How and why of the CPR Surveys</vt:lpstr>
      <vt:lpstr>CPR Survey Methods Phytoplankton Color Index and Category Counting System</vt:lpstr>
      <vt:lpstr>GoM Transect Survey History Changes in ownership/design of the Gulf of Maine CPR</vt:lpstr>
      <vt:lpstr>Key Species</vt:lpstr>
      <vt:lpstr>Important Zooplankton of the CPR Survey Key species to the nearshore ecosystem </vt:lpstr>
      <vt:lpstr>Calanus finmarchicus Key zooplankton species</vt:lpstr>
      <vt:lpstr>Temperature and the Gulf of Maine Copepod Community</vt:lpstr>
      <vt:lpstr>Community Dynamics of the GOM Pershing et al. 2005, Interdecadal variability in the Gulf of Maine Zooplankton Community…</vt:lpstr>
      <vt:lpstr>Community Dynamics of the GOM Pershing et al. 2005, Zooplankton Community PCA Results</vt:lpstr>
      <vt:lpstr>Community Dynamics of the GOM Gulf of Maine 2050 Analysis </vt:lpstr>
      <vt:lpstr>Community Dynamics of the GOM Zooplankton Community PCA’s (3)</vt:lpstr>
      <vt:lpstr>Community Dynamics of the GOM Hydrographic Forcing – Sea Surface Temperature</vt:lpstr>
      <vt:lpstr>Community Dynamics of the GOM Hydrographic Forcing – NERACOOS Buoy Data</vt:lpstr>
      <vt:lpstr>Community Dynamics of the GOM Hydrographic Forcing – NERACOOS Buoy Weights</vt:lpstr>
      <vt:lpstr>Community Dynamics of the GOM Hydrographic Forcing – NERACOOS Buoy Weights</vt:lpstr>
      <vt:lpstr>Community Dynamics of the GOM Discussions… ongoing</vt:lpstr>
      <vt:lpstr>CPR Resources and New Questions</vt:lpstr>
      <vt:lpstr>Uses for CPR Data at GMRI CPR derived products for other projects:  (permissions pending)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Adam Kemberling</cp:lastModifiedBy>
  <cp:revision>84</cp:revision>
  <dcterms:created xsi:type="dcterms:W3CDTF">2013-03-19T10:42:00Z</dcterms:created>
  <dcterms:modified xsi:type="dcterms:W3CDTF">2021-01-07T17:04:13Z</dcterms:modified>
</cp:coreProperties>
</file>